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media1.gif" ContentType="video/unknown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3.gif" ContentType="video/unknown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media6.gif" ContentType="vide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</p:sldMasterIdLst>
  <p:notesMasterIdLst>
    <p:notesMasterId r:id="rId117"/>
  </p:notesMasterIdLst>
  <p:handoutMasterIdLst>
    <p:handoutMasterId r:id="rId118"/>
  </p:handoutMasterIdLst>
  <p:sldIdLst>
    <p:sldId id="270" r:id="rId2"/>
    <p:sldId id="271" r:id="rId3"/>
    <p:sldId id="272" r:id="rId4"/>
    <p:sldId id="273" r:id="rId5"/>
    <p:sldId id="274" r:id="rId6"/>
    <p:sldId id="275" r:id="rId7"/>
    <p:sldId id="277" r:id="rId8"/>
    <p:sldId id="278" r:id="rId9"/>
    <p:sldId id="281" r:id="rId10"/>
    <p:sldId id="280" r:id="rId11"/>
    <p:sldId id="279" r:id="rId12"/>
    <p:sldId id="285" r:id="rId13"/>
    <p:sldId id="286" r:id="rId14"/>
    <p:sldId id="287" r:id="rId15"/>
    <p:sldId id="288" r:id="rId16"/>
    <p:sldId id="289" r:id="rId17"/>
    <p:sldId id="291" r:id="rId18"/>
    <p:sldId id="290" r:id="rId19"/>
    <p:sldId id="276" r:id="rId20"/>
    <p:sldId id="304" r:id="rId21"/>
    <p:sldId id="282" r:id="rId22"/>
    <p:sldId id="305" r:id="rId23"/>
    <p:sldId id="283" r:id="rId24"/>
    <p:sldId id="284" r:id="rId25"/>
    <p:sldId id="292" r:id="rId26"/>
    <p:sldId id="296" r:id="rId27"/>
    <p:sldId id="293" r:id="rId28"/>
    <p:sldId id="294" r:id="rId29"/>
    <p:sldId id="295" r:id="rId30"/>
    <p:sldId id="297" r:id="rId31"/>
    <p:sldId id="298" r:id="rId32"/>
    <p:sldId id="299" r:id="rId33"/>
    <p:sldId id="300" r:id="rId34"/>
    <p:sldId id="302" r:id="rId35"/>
    <p:sldId id="319" r:id="rId36"/>
    <p:sldId id="306" r:id="rId37"/>
    <p:sldId id="307" r:id="rId38"/>
    <p:sldId id="303" r:id="rId39"/>
    <p:sldId id="308" r:id="rId40"/>
    <p:sldId id="379" r:id="rId41"/>
    <p:sldId id="309" r:id="rId42"/>
    <p:sldId id="377" r:id="rId43"/>
    <p:sldId id="310" r:id="rId44"/>
    <p:sldId id="375" r:id="rId45"/>
    <p:sldId id="378" r:id="rId46"/>
    <p:sldId id="376" r:id="rId47"/>
    <p:sldId id="311" r:id="rId48"/>
    <p:sldId id="312" r:id="rId49"/>
    <p:sldId id="313" r:id="rId50"/>
    <p:sldId id="314" r:id="rId51"/>
    <p:sldId id="316" r:id="rId52"/>
    <p:sldId id="315" r:id="rId53"/>
    <p:sldId id="317" r:id="rId54"/>
    <p:sldId id="318" r:id="rId55"/>
    <p:sldId id="320" r:id="rId56"/>
    <p:sldId id="322" r:id="rId57"/>
    <p:sldId id="342" r:id="rId58"/>
    <p:sldId id="395" r:id="rId59"/>
    <p:sldId id="396" r:id="rId60"/>
    <p:sldId id="397" r:id="rId61"/>
    <p:sldId id="398" r:id="rId62"/>
    <p:sldId id="399" r:id="rId63"/>
    <p:sldId id="400" r:id="rId64"/>
    <p:sldId id="321" r:id="rId65"/>
    <p:sldId id="326" r:id="rId66"/>
    <p:sldId id="323" r:id="rId67"/>
    <p:sldId id="324" r:id="rId68"/>
    <p:sldId id="325" r:id="rId69"/>
    <p:sldId id="327" r:id="rId70"/>
    <p:sldId id="328" r:id="rId71"/>
    <p:sldId id="329" r:id="rId72"/>
    <p:sldId id="330" r:id="rId73"/>
    <p:sldId id="332" r:id="rId74"/>
    <p:sldId id="335" r:id="rId75"/>
    <p:sldId id="336" r:id="rId76"/>
    <p:sldId id="337" r:id="rId77"/>
    <p:sldId id="331" r:id="rId78"/>
    <p:sldId id="338" r:id="rId79"/>
    <p:sldId id="333" r:id="rId80"/>
    <p:sldId id="339" r:id="rId81"/>
    <p:sldId id="340" r:id="rId82"/>
    <p:sldId id="341" r:id="rId83"/>
    <p:sldId id="343" r:id="rId84"/>
    <p:sldId id="344" r:id="rId85"/>
    <p:sldId id="345" r:id="rId86"/>
    <p:sldId id="346" r:id="rId87"/>
    <p:sldId id="347" r:id="rId88"/>
    <p:sldId id="348" r:id="rId89"/>
    <p:sldId id="372" r:id="rId90"/>
    <p:sldId id="349" r:id="rId91"/>
    <p:sldId id="351" r:id="rId92"/>
    <p:sldId id="352" r:id="rId93"/>
    <p:sldId id="350" r:id="rId94"/>
    <p:sldId id="353" r:id="rId95"/>
    <p:sldId id="354" r:id="rId96"/>
    <p:sldId id="382" r:id="rId97"/>
    <p:sldId id="356" r:id="rId98"/>
    <p:sldId id="355" r:id="rId99"/>
    <p:sldId id="357" r:id="rId100"/>
    <p:sldId id="374" r:id="rId101"/>
    <p:sldId id="373" r:id="rId102"/>
    <p:sldId id="380" r:id="rId103"/>
    <p:sldId id="383" r:id="rId104"/>
    <p:sldId id="384" r:id="rId105"/>
    <p:sldId id="385" r:id="rId106"/>
    <p:sldId id="361" r:id="rId107"/>
    <p:sldId id="362" r:id="rId108"/>
    <p:sldId id="364" r:id="rId109"/>
    <p:sldId id="386" r:id="rId110"/>
    <p:sldId id="387" r:id="rId111"/>
    <p:sldId id="389" r:id="rId112"/>
    <p:sldId id="388" r:id="rId113"/>
    <p:sldId id="390" r:id="rId114"/>
    <p:sldId id="394" r:id="rId115"/>
    <p:sldId id="365" r:id="rId1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765D8A8F-42D8-40B9-98C4-70A0F5EEE736}">
          <p14:sldIdLst>
            <p14:sldId id="270"/>
            <p14:sldId id="271"/>
            <p14:sldId id="272"/>
            <p14:sldId id="273"/>
            <p14:sldId id="274"/>
            <p14:sldId id="275"/>
            <p14:sldId id="277"/>
            <p14:sldId id="278"/>
            <p14:sldId id="281"/>
            <p14:sldId id="280"/>
            <p14:sldId id="279"/>
            <p14:sldId id="285"/>
            <p14:sldId id="286"/>
            <p14:sldId id="287"/>
            <p14:sldId id="288"/>
            <p14:sldId id="289"/>
            <p14:sldId id="291"/>
            <p14:sldId id="290"/>
            <p14:sldId id="276"/>
            <p14:sldId id="304"/>
            <p14:sldId id="282"/>
            <p14:sldId id="305"/>
            <p14:sldId id="283"/>
            <p14:sldId id="284"/>
            <p14:sldId id="292"/>
            <p14:sldId id="296"/>
            <p14:sldId id="293"/>
            <p14:sldId id="294"/>
            <p14:sldId id="295"/>
            <p14:sldId id="297"/>
            <p14:sldId id="298"/>
            <p14:sldId id="299"/>
            <p14:sldId id="300"/>
            <p14:sldId id="302"/>
            <p14:sldId id="319"/>
            <p14:sldId id="306"/>
            <p14:sldId id="307"/>
            <p14:sldId id="303"/>
            <p14:sldId id="308"/>
            <p14:sldId id="379"/>
            <p14:sldId id="309"/>
            <p14:sldId id="377"/>
            <p14:sldId id="310"/>
            <p14:sldId id="375"/>
            <p14:sldId id="378"/>
            <p14:sldId id="376"/>
            <p14:sldId id="311"/>
            <p14:sldId id="312"/>
            <p14:sldId id="313"/>
            <p14:sldId id="314"/>
            <p14:sldId id="316"/>
            <p14:sldId id="315"/>
            <p14:sldId id="317"/>
            <p14:sldId id="318"/>
            <p14:sldId id="320"/>
            <p14:sldId id="322"/>
            <p14:sldId id="342"/>
            <p14:sldId id="395"/>
            <p14:sldId id="396"/>
            <p14:sldId id="397"/>
            <p14:sldId id="398"/>
            <p14:sldId id="399"/>
            <p14:sldId id="400"/>
            <p14:sldId id="321"/>
            <p14:sldId id="326"/>
            <p14:sldId id="323"/>
            <p14:sldId id="324"/>
            <p14:sldId id="325"/>
            <p14:sldId id="327"/>
            <p14:sldId id="328"/>
            <p14:sldId id="329"/>
            <p14:sldId id="330"/>
            <p14:sldId id="332"/>
            <p14:sldId id="335"/>
            <p14:sldId id="336"/>
            <p14:sldId id="337"/>
            <p14:sldId id="331"/>
            <p14:sldId id="338"/>
            <p14:sldId id="333"/>
            <p14:sldId id="339"/>
            <p14:sldId id="340"/>
            <p14:sldId id="341"/>
            <p14:sldId id="343"/>
            <p14:sldId id="344"/>
            <p14:sldId id="345"/>
            <p14:sldId id="346"/>
            <p14:sldId id="347"/>
            <p14:sldId id="348"/>
            <p14:sldId id="372"/>
            <p14:sldId id="349"/>
            <p14:sldId id="351"/>
            <p14:sldId id="352"/>
            <p14:sldId id="350"/>
            <p14:sldId id="353"/>
            <p14:sldId id="354"/>
            <p14:sldId id="382"/>
            <p14:sldId id="356"/>
            <p14:sldId id="355"/>
            <p14:sldId id="357"/>
            <p14:sldId id="374"/>
            <p14:sldId id="373"/>
            <p14:sldId id="380"/>
            <p14:sldId id="383"/>
            <p14:sldId id="384"/>
            <p14:sldId id="385"/>
            <p14:sldId id="361"/>
            <p14:sldId id="362"/>
            <p14:sldId id="364"/>
            <p14:sldId id="386"/>
            <p14:sldId id="387"/>
            <p14:sldId id="389"/>
            <p14:sldId id="388"/>
            <p14:sldId id="390"/>
            <p14:sldId id="394"/>
            <p14:sldId id="36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E000C"/>
    <a:srgbClr val="B9000C"/>
    <a:srgbClr val="1B85B9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522" autoAdjust="0"/>
  </p:normalViewPr>
  <p:slideViewPr>
    <p:cSldViewPr snapToGrid="0">
      <p:cViewPr varScale="1">
        <p:scale>
          <a:sx n="104" d="100"/>
          <a:sy n="104" d="100"/>
        </p:scale>
        <p:origin x="-9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547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-31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Century Gothic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Century Gothic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Century Gothic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Century Gothic" charset="0"/>
                <a:cs typeface="+mn-cs"/>
              </a:defRPr>
            </a:lvl1pPr>
          </a:lstStyle>
          <a:p>
            <a:pPr>
              <a:defRPr/>
            </a:pPr>
            <a:fld id="{5D4BDB28-F3C5-4763-9242-447C7336F22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71398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Century Gothic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Century Gothic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Century Gothic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Century Gothic" charset="0"/>
                <a:cs typeface="+mn-cs"/>
              </a:defRPr>
            </a:lvl1pPr>
          </a:lstStyle>
          <a:p>
            <a:pPr>
              <a:defRPr/>
            </a:pPr>
            <a:fld id="{FD28B1E9-0A12-4A43-97CE-DBF3107B2C0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45305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entury Gothic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entury Gothic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entury Gothic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entury Gothic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entury Gothic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28B1E9-0A12-4A43-97CE-DBF3107B2C0D}" type="slidenum">
              <a:rPr lang="cs-CZ" smtClean="0"/>
              <a:pPr>
                <a:defRPr/>
              </a:pPr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5761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28B1E9-0A12-4A43-97CE-DBF3107B2C0D}" type="slidenum">
              <a:rPr lang="cs-CZ" smtClean="0"/>
              <a:pPr>
                <a:defRPr/>
              </a:pPr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5761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28B1E9-0A12-4A43-97CE-DBF3107B2C0D}" type="slidenum">
              <a:rPr lang="cs-CZ" smtClean="0"/>
              <a:pPr>
                <a:defRPr/>
              </a:pPr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5761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28B1E9-0A12-4A43-97CE-DBF3107B2C0D}" type="slidenum">
              <a:rPr lang="cs-CZ" smtClean="0"/>
              <a:pPr>
                <a:defRPr/>
              </a:pPr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513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28B1E9-0A12-4A43-97CE-DBF3107B2C0D}" type="slidenum">
              <a:rPr lang="cs-CZ" smtClean="0"/>
              <a:pPr>
                <a:defRPr/>
              </a:pPr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5761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28B1E9-0A12-4A43-97CE-DBF3107B2C0D}" type="slidenum">
              <a:rPr lang="cs-CZ" smtClean="0"/>
              <a:pPr>
                <a:defRPr/>
              </a:pPr>
              <a:t>73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5761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28B1E9-0A12-4A43-97CE-DBF3107B2C0D}" type="slidenum">
              <a:rPr lang="cs-CZ" smtClean="0"/>
              <a:pPr>
                <a:defRPr/>
              </a:pPr>
              <a:t>75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5761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28B1E9-0A12-4A43-97CE-DBF3107B2C0D}" type="slidenum">
              <a:rPr lang="cs-CZ" smtClean="0"/>
              <a:pPr>
                <a:defRPr/>
              </a:pPr>
              <a:t>76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5761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ChangeArrowheads="1"/>
          </p:cNvSpPr>
          <p:nvPr/>
        </p:nvSpPr>
        <p:spPr bwMode="auto">
          <a:xfrm>
            <a:off x="0" y="0"/>
            <a:ext cx="9144000" cy="3598863"/>
          </a:xfrm>
          <a:prstGeom prst="rect">
            <a:avLst/>
          </a:prstGeom>
          <a:solidFill>
            <a:srgbClr val="1B85B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cs-CZ"/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8077200" y="6530975"/>
            <a:ext cx="36513" cy="2873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cs-CZ"/>
          </a:p>
        </p:txBody>
      </p:sp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83127" y="4149725"/>
            <a:ext cx="332506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r">
              <a:defRPr/>
            </a:pPr>
            <a:r>
              <a:rPr lang="cs-CZ" sz="1400" dirty="0" smtClean="0">
                <a:solidFill>
                  <a:schemeClr val="bg2"/>
                </a:solidFill>
              </a:rPr>
              <a:t>Brno University</a:t>
            </a:r>
            <a:r>
              <a:rPr lang="cs-CZ" sz="1400" baseline="0" dirty="0" smtClean="0">
                <a:solidFill>
                  <a:schemeClr val="bg2"/>
                </a:solidFill>
              </a:rPr>
              <a:t> </a:t>
            </a:r>
            <a:r>
              <a:rPr lang="cs-CZ" sz="1400" baseline="0" dirty="0" err="1" smtClean="0">
                <a:solidFill>
                  <a:schemeClr val="bg2"/>
                </a:solidFill>
              </a:rPr>
              <a:t>of</a:t>
            </a:r>
            <a:r>
              <a:rPr lang="cs-CZ" sz="1400" baseline="0" dirty="0" smtClean="0">
                <a:solidFill>
                  <a:schemeClr val="bg2"/>
                </a:solidFill>
              </a:rPr>
              <a:t> Technology</a:t>
            </a:r>
          </a:p>
          <a:p>
            <a:pPr algn="r">
              <a:defRPr/>
            </a:pPr>
            <a:r>
              <a:rPr lang="cs-CZ" sz="1400" baseline="0" dirty="0" err="1" smtClean="0">
                <a:solidFill>
                  <a:schemeClr val="bg2"/>
                </a:solidFill>
              </a:rPr>
              <a:t>Faculty</a:t>
            </a:r>
            <a:r>
              <a:rPr lang="cs-CZ" sz="1400" baseline="0" dirty="0" smtClean="0">
                <a:solidFill>
                  <a:schemeClr val="bg2"/>
                </a:solidFill>
              </a:rPr>
              <a:t> </a:t>
            </a:r>
            <a:r>
              <a:rPr lang="cs-CZ" sz="1400" baseline="0" dirty="0" err="1" smtClean="0">
                <a:solidFill>
                  <a:schemeClr val="bg2"/>
                </a:solidFill>
              </a:rPr>
              <a:t>of</a:t>
            </a:r>
            <a:r>
              <a:rPr lang="cs-CZ" sz="1400" baseline="0" dirty="0" smtClean="0">
                <a:solidFill>
                  <a:schemeClr val="bg2"/>
                </a:solidFill>
              </a:rPr>
              <a:t> </a:t>
            </a:r>
            <a:r>
              <a:rPr lang="cs-CZ" sz="1400" baseline="0" dirty="0" err="1" smtClean="0">
                <a:solidFill>
                  <a:schemeClr val="bg2"/>
                </a:solidFill>
              </a:rPr>
              <a:t>Information</a:t>
            </a:r>
            <a:r>
              <a:rPr lang="cs-CZ" sz="1400" baseline="0" dirty="0" smtClean="0">
                <a:solidFill>
                  <a:schemeClr val="bg2"/>
                </a:solidFill>
              </a:rPr>
              <a:t> Technology</a:t>
            </a:r>
            <a:endParaRPr lang="en-US" sz="1400" dirty="0" smtClean="0">
              <a:solidFill>
                <a:schemeClr val="bg2"/>
              </a:solidFill>
            </a:endParaRPr>
          </a:p>
          <a:p>
            <a:pPr algn="r">
              <a:defRPr/>
            </a:pPr>
            <a:r>
              <a:rPr lang="en-US" sz="1400" dirty="0" smtClean="0">
                <a:solidFill>
                  <a:schemeClr val="bg2"/>
                </a:solidFill>
              </a:rPr>
              <a:t>Bo</a:t>
            </a:r>
            <a:r>
              <a:rPr lang="cs-CZ" sz="1400" dirty="0" smtClean="0">
                <a:solidFill>
                  <a:schemeClr val="bg2"/>
                </a:solidFill>
              </a:rPr>
              <a:t>ž</a:t>
            </a:r>
            <a:r>
              <a:rPr lang="en-US" sz="1400" dirty="0" smtClean="0">
                <a:solidFill>
                  <a:schemeClr val="bg2"/>
                </a:solidFill>
              </a:rPr>
              <a:t>et</a:t>
            </a:r>
            <a:r>
              <a:rPr lang="cs-CZ" sz="1400" dirty="0" smtClean="0">
                <a:solidFill>
                  <a:schemeClr val="bg2"/>
                </a:solidFill>
              </a:rPr>
              <a:t>ě</a:t>
            </a:r>
            <a:r>
              <a:rPr lang="en-US" sz="1400" dirty="0" err="1" smtClean="0">
                <a:solidFill>
                  <a:schemeClr val="bg2"/>
                </a:solidFill>
              </a:rPr>
              <a:t>chova</a:t>
            </a:r>
            <a:r>
              <a:rPr lang="en-US" sz="1400" dirty="0" smtClean="0">
                <a:solidFill>
                  <a:schemeClr val="bg2"/>
                </a:solidFill>
              </a:rPr>
              <a:t> 2, 612 </a:t>
            </a:r>
            <a:r>
              <a:rPr lang="cs-CZ" sz="1400" dirty="0" smtClean="0">
                <a:solidFill>
                  <a:schemeClr val="bg2"/>
                </a:solidFill>
              </a:rPr>
              <a:t>66</a:t>
            </a:r>
            <a:r>
              <a:rPr lang="en-US" sz="1400" dirty="0" smtClean="0">
                <a:solidFill>
                  <a:schemeClr val="bg2"/>
                </a:solidFill>
              </a:rPr>
              <a:t> Brno</a:t>
            </a:r>
          </a:p>
          <a:p>
            <a:pPr algn="r">
              <a:defRPr/>
            </a:pPr>
            <a:r>
              <a:rPr lang="cs-CZ" sz="1400" dirty="0" err="1" smtClean="0">
                <a:solidFill>
                  <a:schemeClr val="bg2"/>
                </a:solidFill>
              </a:rPr>
              <a:t>ipolok</a:t>
            </a:r>
            <a:r>
              <a:rPr lang="en-US" sz="1400" dirty="0" smtClean="0">
                <a:solidFill>
                  <a:schemeClr val="bg2"/>
                </a:solidFill>
              </a:rPr>
              <a:t>@fit.vutbr.cz</a:t>
            </a:r>
          </a:p>
          <a:p>
            <a:pPr algn="r">
              <a:defRPr/>
            </a:pPr>
            <a:endParaRPr lang="en-US" sz="1400" dirty="0" smtClean="0">
              <a:solidFill>
                <a:schemeClr val="bg2"/>
              </a:solidFill>
            </a:endParaRPr>
          </a:p>
          <a:p>
            <a:pPr algn="r">
              <a:defRPr/>
            </a:pPr>
            <a:endParaRPr lang="en-US" sz="1400" dirty="0" smtClean="0">
              <a:solidFill>
                <a:schemeClr val="bg2"/>
              </a:solidFill>
            </a:endParaRPr>
          </a:p>
          <a:p>
            <a:pPr algn="r">
              <a:defRPr/>
            </a:pPr>
            <a:endParaRPr lang="en-US" sz="1400" dirty="0" smtClean="0">
              <a:solidFill>
                <a:schemeClr val="bg2"/>
              </a:solidFill>
            </a:endParaRPr>
          </a:p>
          <a:p>
            <a:pPr algn="r">
              <a:defRPr/>
            </a:pPr>
            <a:endParaRPr lang="en-US" sz="1400" dirty="0" smtClean="0">
              <a:solidFill>
                <a:schemeClr val="bg2"/>
              </a:solidFill>
            </a:endParaRPr>
          </a:p>
          <a:p>
            <a:pPr algn="r">
              <a:defRPr/>
            </a:pPr>
            <a:endParaRPr lang="en-US" sz="1400" dirty="0" smtClean="0">
              <a:solidFill>
                <a:schemeClr val="bg2"/>
              </a:solidFill>
            </a:endParaRPr>
          </a:p>
          <a:p>
            <a:pPr algn="r">
              <a:defRPr/>
            </a:pPr>
            <a:endParaRPr lang="en-US" sz="1400" dirty="0" smtClean="0">
              <a:solidFill>
                <a:schemeClr val="bg2"/>
              </a:solidFill>
            </a:endParaRPr>
          </a:p>
          <a:p>
            <a:pPr algn="r">
              <a:defRPr/>
            </a:pPr>
            <a:endParaRPr lang="en-US" sz="1400" dirty="0" smtClean="0">
              <a:solidFill>
                <a:schemeClr val="bg2"/>
              </a:solidFill>
            </a:endParaRPr>
          </a:p>
        </p:txBody>
      </p:sp>
      <p:sp>
        <p:nvSpPr>
          <p:cNvPr id="8" name="Rectangle 25"/>
          <p:cNvSpPr>
            <a:spLocks noChangeArrowheads="1"/>
          </p:cNvSpPr>
          <p:nvPr/>
        </p:nvSpPr>
        <p:spPr bwMode="auto">
          <a:xfrm>
            <a:off x="8077200" y="6530975"/>
            <a:ext cx="36513" cy="2873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cs-CZ"/>
          </a:p>
        </p:txBody>
      </p:sp>
      <p:pic>
        <p:nvPicPr>
          <p:cNvPr id="9" name="Picture 2" descr="https://www.vutbr.cz/data_storage/multimedia/jvs/loga/02_fakulty/FIT/1-zakladni/EN/PNG/FIT_color_RGB_EN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188" y="3846513"/>
            <a:ext cx="5080529" cy="104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ástupný symbol pro text 13"/>
          <p:cNvSpPr>
            <a:spLocks noGrp="1"/>
          </p:cNvSpPr>
          <p:nvPr>
            <p:ph type="body" sz="quarter" idx="10"/>
          </p:nvPr>
        </p:nvSpPr>
        <p:spPr>
          <a:xfrm>
            <a:off x="3408188" y="1917700"/>
            <a:ext cx="5207176" cy="1570038"/>
          </a:xfrm>
        </p:spPr>
        <p:txBody>
          <a:bodyPr/>
          <a:lstStyle>
            <a:lvl1pPr marL="0" indent="0" algn="l">
              <a:buNone/>
              <a:defRPr sz="3200" b="0">
                <a:solidFill>
                  <a:schemeClr val="bg1"/>
                </a:solidFill>
              </a:defRPr>
            </a:lvl1pPr>
            <a:lvl2pPr marL="457200" indent="0" algn="r">
              <a:buNone/>
              <a:defRPr sz="3200" b="0">
                <a:solidFill>
                  <a:schemeClr val="bg1"/>
                </a:solidFill>
              </a:defRPr>
            </a:lvl2pPr>
            <a:lvl3pPr marL="914400" indent="0" algn="r">
              <a:buNone/>
              <a:defRPr sz="3200" b="0">
                <a:solidFill>
                  <a:schemeClr val="bg1"/>
                </a:solidFill>
              </a:defRPr>
            </a:lvl3pPr>
            <a:lvl4pPr marL="1371600" indent="0" algn="r">
              <a:buNone/>
              <a:defRPr sz="3200" b="0">
                <a:solidFill>
                  <a:schemeClr val="bg1"/>
                </a:solidFill>
              </a:defRPr>
            </a:lvl4pPr>
            <a:lvl5pPr marL="1828800" indent="0" algn="r">
              <a:buNone/>
              <a:defRPr sz="32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en-US" dirty="0"/>
          </a:p>
        </p:txBody>
      </p:sp>
      <p:sp>
        <p:nvSpPr>
          <p:cNvPr id="18" name="Zástupný symbol pro text 16"/>
          <p:cNvSpPr>
            <a:spLocks noGrp="1"/>
          </p:cNvSpPr>
          <p:nvPr>
            <p:ph type="body" sz="quarter" idx="11"/>
          </p:nvPr>
        </p:nvSpPr>
        <p:spPr>
          <a:xfrm>
            <a:off x="83127" y="3717925"/>
            <a:ext cx="3325060" cy="396875"/>
          </a:xfrm>
        </p:spPr>
        <p:txBody>
          <a:bodyPr/>
          <a:lstStyle>
            <a:lvl1pPr marL="0" indent="0" algn="r">
              <a:buNone/>
              <a:defRPr sz="2000"/>
            </a:lvl1pPr>
            <a:lvl2pPr marL="457200" indent="0" algn="r">
              <a:buNone/>
              <a:defRPr sz="2000"/>
            </a:lvl2pPr>
            <a:lvl3pPr marL="914400" indent="0" algn="r">
              <a:buNone/>
              <a:defRPr sz="2000"/>
            </a:lvl3pPr>
            <a:lvl4pPr marL="1371600" indent="0" algn="r">
              <a:buNone/>
              <a:defRPr sz="2000"/>
            </a:lvl4pPr>
            <a:lvl5pPr marL="1828800" indent="0" algn="r">
              <a:buNone/>
              <a:defRPr sz="20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369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D9989-580B-4869-9599-A4BF9B16D8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93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6563" y="-63500"/>
            <a:ext cx="2178050" cy="61595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250825" y="-63500"/>
            <a:ext cx="6383338" cy="61595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04C97-C15A-417E-A3CF-21BCB3E07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154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ECF6A-CEBB-4F1D-8FE4-8D874888EB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9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F4F27-90CC-4F7C-BE90-F8E469282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008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0825" y="765175"/>
            <a:ext cx="4279900" cy="5330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83125" y="765175"/>
            <a:ext cx="4281488" cy="5330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52A55-CC82-4186-B1A6-30D6C80BA5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41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0E567-3610-46AD-8FE3-247B1C9B4E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70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79ACF-67D8-4AB0-8829-7BAE870257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32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D4F4F-CA0C-411E-A4A9-4990821676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89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3E36E-AFAF-46EE-961E-D6594B1B73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94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C745D-3A04-4A04-A1CB-2C5CD94EAE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795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5"/>
          <p:cNvSpPr>
            <a:spLocks noChangeArrowheads="1"/>
          </p:cNvSpPr>
          <p:nvPr/>
        </p:nvSpPr>
        <p:spPr bwMode="auto">
          <a:xfrm>
            <a:off x="0" y="6497638"/>
            <a:ext cx="9144000" cy="360362"/>
          </a:xfrm>
          <a:prstGeom prst="rect">
            <a:avLst/>
          </a:prstGeom>
          <a:solidFill>
            <a:srgbClr val="1B85B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cs-CZ"/>
          </a:p>
        </p:txBody>
      </p:sp>
      <p:sp>
        <p:nvSpPr>
          <p:cNvPr id="1027" name="Rectangle 11"/>
          <p:cNvSpPr>
            <a:spLocks noChangeArrowheads="1"/>
          </p:cNvSpPr>
          <p:nvPr/>
        </p:nvSpPr>
        <p:spPr bwMode="auto">
          <a:xfrm>
            <a:off x="0" y="0"/>
            <a:ext cx="9144000" cy="539750"/>
          </a:xfrm>
          <a:prstGeom prst="rect">
            <a:avLst/>
          </a:prstGeom>
          <a:solidFill>
            <a:schemeClr val="tx1">
              <a:alpha val="1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cs-CZ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5588" y="-63500"/>
            <a:ext cx="77724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Klepnutím lze upravit styl předlohy nadpisů.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765175"/>
            <a:ext cx="8713788" cy="533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Klepnutím lze upravit styly předlohy textu.</a:t>
            </a:r>
          </a:p>
          <a:p>
            <a:pPr lvl="1"/>
            <a:r>
              <a:rPr lang="en-US" smtClean="0"/>
              <a:t>Druhá úroveň</a:t>
            </a:r>
          </a:p>
          <a:p>
            <a:pPr lvl="2"/>
            <a:r>
              <a:rPr lang="en-US" smtClean="0"/>
              <a:t>Třetí úroveň</a:t>
            </a:r>
          </a:p>
          <a:p>
            <a:pPr lvl="3"/>
            <a:r>
              <a:rPr lang="en-US" smtClean="0"/>
              <a:t>Čtvrtá úroveň</a:t>
            </a:r>
          </a:p>
          <a:p>
            <a:pPr lvl="4"/>
            <a:r>
              <a:rPr lang="en-US" smtClean="0"/>
              <a:t>Pátá úroveň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7950" y="6524625"/>
            <a:ext cx="78486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>
                <a:solidFill>
                  <a:schemeClr val="bg1"/>
                </a:solidFill>
                <a:latin typeface="Century Gothic" charset="0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72450" y="6524625"/>
            <a:ext cx="827088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1">
                <a:solidFill>
                  <a:schemeClr val="bg1"/>
                </a:solidFill>
                <a:latin typeface="Century Gothic" charset="0"/>
                <a:cs typeface="+mn-cs"/>
              </a:defRPr>
            </a:lvl1pPr>
          </a:lstStyle>
          <a:p>
            <a:pPr>
              <a:defRPr/>
            </a:pPr>
            <a:fld id="{87D183BB-525F-40F5-A914-E50DB47DB5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2" name="Rectangle 14"/>
          <p:cNvSpPr>
            <a:spLocks noChangeArrowheads="1"/>
          </p:cNvSpPr>
          <p:nvPr/>
        </p:nvSpPr>
        <p:spPr bwMode="auto">
          <a:xfrm>
            <a:off x="227013" y="150813"/>
            <a:ext cx="36512" cy="287337"/>
          </a:xfrm>
          <a:prstGeom prst="rect">
            <a:avLst/>
          </a:prstGeom>
          <a:solidFill>
            <a:srgbClr val="1B85B9"/>
          </a:solidFill>
          <a:ln>
            <a:noFill/>
          </a:ln>
          <a:effectLst/>
        </p:spPr>
        <p:txBody>
          <a:bodyPr wrap="none" anchor="ctr"/>
          <a:lstStyle/>
          <a:p>
            <a:pPr algn="ctr" eaLnBrk="0" hangingPunct="0"/>
            <a:endParaRPr lang="cs-CZ"/>
          </a:p>
        </p:txBody>
      </p:sp>
      <p:sp>
        <p:nvSpPr>
          <p:cNvPr id="1034" name="Rectangle 17"/>
          <p:cNvSpPr>
            <a:spLocks noChangeArrowheads="1"/>
          </p:cNvSpPr>
          <p:nvPr/>
        </p:nvSpPr>
        <p:spPr bwMode="auto">
          <a:xfrm>
            <a:off x="8077200" y="152400"/>
            <a:ext cx="36513" cy="287338"/>
          </a:xfrm>
          <a:prstGeom prst="rect">
            <a:avLst/>
          </a:prstGeom>
          <a:solidFill>
            <a:srgbClr val="1B85B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cs-CZ"/>
          </a:p>
        </p:txBody>
      </p:sp>
      <p:sp>
        <p:nvSpPr>
          <p:cNvPr id="1035" name="Rectangle 18"/>
          <p:cNvSpPr>
            <a:spLocks noChangeArrowheads="1"/>
          </p:cNvSpPr>
          <p:nvPr/>
        </p:nvSpPr>
        <p:spPr bwMode="auto">
          <a:xfrm>
            <a:off x="8077200" y="6530975"/>
            <a:ext cx="36513" cy="2873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cs-CZ"/>
          </a:p>
        </p:txBody>
      </p:sp>
      <p:pic>
        <p:nvPicPr>
          <p:cNvPr id="1037" name="Picture 13" descr="https://www.vutbr.cz/data_storage/multimedia/jvs/loga/01_VUT/1-zakladni/EN/PNG/BUT_color_RGB_EN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097" y="162093"/>
            <a:ext cx="839368" cy="26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6" r:id="rId2"/>
    <p:sldLayoutId id="2147483695" r:id="rId3"/>
    <p:sldLayoutId id="2147483694" r:id="rId4"/>
    <p:sldLayoutId id="2147483693" r:id="rId5"/>
    <p:sldLayoutId id="2147483692" r:id="rId6"/>
    <p:sldLayoutId id="2147483691" r:id="rId7"/>
    <p:sldLayoutId id="2147483690" r:id="rId8"/>
    <p:sldLayoutId id="2147483689" r:id="rId9"/>
    <p:sldLayoutId id="2147483688" r:id="rId10"/>
    <p:sldLayoutId id="2147483687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1B85B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1B85B9"/>
          </a:solidFill>
          <a:latin typeface="Century 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1B85B9"/>
          </a:solidFill>
          <a:latin typeface="Century 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1B85B9"/>
          </a:solidFill>
          <a:latin typeface="Century 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1B85B9"/>
          </a:solidFill>
          <a:latin typeface="Century Gothic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1B85B9"/>
          </a:solidFill>
          <a:latin typeface="Century Gothic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1B85B9"/>
          </a:solidFill>
          <a:latin typeface="Century Gothic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1B85B9"/>
          </a:solidFill>
          <a:latin typeface="Century Gothic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1B85B9"/>
          </a:solidFill>
          <a:latin typeface="Century Gothic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02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04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gif"/><Relationship Id="rId1" Type="http://schemas.microsoft.com/office/2007/relationships/media" Target="../media/media6.gif"/><Relationship Id="rId4" Type="http://schemas.openxmlformats.org/officeDocument/2006/relationships/image" Target="../media/image10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12" Type="http://schemas.openxmlformats.org/officeDocument/2006/relationships/image" Target="../media/image150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40.png"/><Relationship Id="rId10" Type="http://schemas.openxmlformats.org/officeDocument/2006/relationships/image" Target="../media/image130.png"/><Relationship Id="rId9" Type="http://schemas.openxmlformats.org/officeDocument/2006/relationships/image" Target="../media/image1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gif"/><Relationship Id="rId1" Type="http://schemas.microsoft.com/office/2007/relationships/media" Target="../media/media3.gif"/><Relationship Id="rId4" Type="http://schemas.openxmlformats.org/officeDocument/2006/relationships/image" Target="../media/image5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>
          <a:xfrm>
            <a:off x="3408188" y="1069848"/>
            <a:ext cx="5207176" cy="2417890"/>
          </a:xfrm>
        </p:spPr>
        <p:txBody>
          <a:bodyPr>
            <a:noAutofit/>
          </a:bodyPr>
          <a:lstStyle/>
          <a:p>
            <a:r>
              <a:rPr lang="en-US" noProof="0" dirty="0" smtClean="0"/>
              <a:t>Bundle Adjustment</a:t>
            </a:r>
          </a:p>
          <a:p>
            <a:r>
              <a:rPr lang="en-US" noProof="0" dirty="0" smtClean="0"/>
              <a:t>Math Reading</a:t>
            </a:r>
          </a:p>
          <a:p>
            <a:r>
              <a:rPr lang="en-US" noProof="0" dirty="0" smtClean="0"/>
              <a:t>Seminar</a:t>
            </a:r>
          </a:p>
          <a:p>
            <a:r>
              <a:rPr lang="en-US" noProof="0" dirty="0" smtClean="0"/>
              <a:t>Thing</a:t>
            </a:r>
            <a:endParaRPr lang="en-US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noProof="0" dirty="0" err="1" smtClean="0"/>
              <a:t>LukášP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2558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Problem Statement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Bundle Adjustment</a:t>
            </a:r>
          </a:p>
          <a:p>
            <a:pPr lvl="1"/>
            <a:r>
              <a:rPr lang="en-US" noProof="0" dirty="0" smtClean="0"/>
              <a:t>„Having a lot of images of</a:t>
            </a:r>
            <a:br>
              <a:rPr lang="en-US" noProof="0" dirty="0" smtClean="0"/>
            </a:br>
            <a:r>
              <a:rPr lang="en-US" noProof="0" dirty="0" smtClean="0"/>
              <a:t>a scene, let‘s build a 3D model“</a:t>
            </a:r>
          </a:p>
          <a:p>
            <a:pPr lvl="1"/>
            <a:r>
              <a:rPr lang="en-US" noProof="0" dirty="0" smtClean="0"/>
              <a:t>Sparse approach (bundler)</a:t>
            </a:r>
          </a:p>
          <a:p>
            <a:pPr lvl="1"/>
            <a:r>
              <a:rPr lang="en-US" noProof="0" dirty="0" smtClean="0"/>
              <a:t>Semi-dense approach (LSD)</a:t>
            </a:r>
          </a:p>
          <a:p>
            <a:pPr lvl="1"/>
            <a:r>
              <a:rPr lang="en-US" noProof="0" dirty="0" smtClean="0"/>
              <a:t>Dense approach (PMVS / CMVS)</a:t>
            </a:r>
          </a:p>
          <a:p>
            <a:pPr lvl="2"/>
            <a:r>
              <a:rPr lang="en-US" noProof="0" dirty="0" smtClean="0"/>
              <a:t>Solve dense pixel correspondences</a:t>
            </a:r>
          </a:p>
          <a:p>
            <a:pPr lvl="2"/>
            <a:r>
              <a:rPr lang="en-US" noProof="0" dirty="0" smtClean="0"/>
              <a:t>Early methods modifications of dynamic programming</a:t>
            </a:r>
          </a:p>
          <a:p>
            <a:pPr lvl="2"/>
            <a:r>
              <a:rPr lang="en-US" noProof="0" dirty="0" smtClean="0"/>
              <a:t>Gives per-pixel dense depth</a:t>
            </a:r>
          </a:p>
          <a:p>
            <a:pPr lvl="3"/>
            <a:r>
              <a:rPr lang="en-US" noProof="0" dirty="0" smtClean="0"/>
              <a:t>Requires known relative camera poses (ok for stereo)</a:t>
            </a:r>
          </a:p>
          <a:p>
            <a:pPr lvl="2"/>
            <a:r>
              <a:rPr lang="en-US" noProof="0" dirty="0" smtClean="0"/>
              <a:t>Can solve alignment by e.g. Iterative closest point (ICP)</a:t>
            </a:r>
          </a:p>
          <a:p>
            <a:pPr lvl="1"/>
            <a:endParaRPr lang="en-US" noProof="0" dirty="0" smtClean="0"/>
          </a:p>
          <a:p>
            <a:pPr lvl="1"/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1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Householder QR Demo (Matlab)</a:t>
            </a:r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0825" y="765174"/>
            <a:ext cx="8713788" cy="587511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noProof="0" dirty="0" smtClean="0"/>
              <a:t>M = round(rand(5, 3) * 10)</a:t>
            </a:r>
          </a:p>
          <a:p>
            <a:pPr marL="0" indent="0">
              <a:buNone/>
            </a:pPr>
            <a:endParaRPr lang="en-US" noProof="0" dirty="0" smtClean="0"/>
          </a:p>
          <a:p>
            <a:pPr marL="0" indent="0">
              <a:buNone/>
            </a:pPr>
            <a:r>
              <a:rPr lang="en-US" noProof="0" dirty="0" smtClean="0"/>
              <a:t>[m n] = size(M);</a:t>
            </a:r>
          </a:p>
          <a:p>
            <a:pPr marL="0" indent="0">
              <a:buNone/>
            </a:pPr>
            <a:r>
              <a:rPr lang="en-US" noProof="0" dirty="0" smtClean="0"/>
              <a:t>Q = eye(m, m); </a:t>
            </a:r>
            <a:r>
              <a:rPr lang="en-US" noProof="0" dirty="0" smtClean="0">
                <a:solidFill>
                  <a:srgbClr val="00B050"/>
                </a:solidFill>
              </a:rPr>
              <a:t>% crime against QR: explicit Q</a:t>
            </a:r>
          </a:p>
          <a:p>
            <a:pPr marL="0" indent="0">
              <a:buNone/>
            </a:pPr>
            <a:r>
              <a:rPr lang="en-US" noProof="0" dirty="0" smtClean="0"/>
              <a:t>R = M; </a:t>
            </a:r>
            <a:r>
              <a:rPr lang="en-US" noProof="0" dirty="0" smtClean="0">
                <a:solidFill>
                  <a:srgbClr val="00B050"/>
                </a:solidFill>
              </a:rPr>
              <a:t>% works </a:t>
            </a:r>
            <a:r>
              <a:rPr lang="en-US" noProof="0" dirty="0" err="1" smtClean="0">
                <a:solidFill>
                  <a:srgbClr val="00B050"/>
                </a:solidFill>
              </a:rPr>
              <a:t>inplace</a:t>
            </a:r>
            <a:endParaRPr lang="en-US" noProof="0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noProof="0" dirty="0" err="1" smtClean="0"/>
              <a:t>elim</a:t>
            </a:r>
            <a:r>
              <a:rPr lang="en-US" noProof="0" dirty="0" smtClean="0"/>
              <a:t> = min(m - 1, n); </a:t>
            </a:r>
            <a:r>
              <a:rPr lang="en-US" noProof="0" dirty="0" smtClean="0">
                <a:solidFill>
                  <a:srgbClr val="00B050"/>
                </a:solidFill>
              </a:rPr>
              <a:t>% decide how many cols to eliminate to get triangular R</a:t>
            </a:r>
          </a:p>
          <a:p>
            <a:pPr marL="0" indent="0">
              <a:buNone/>
            </a:pPr>
            <a:r>
              <a:rPr lang="en-US" noProof="0" dirty="0" smtClean="0">
                <a:solidFill>
                  <a:srgbClr val="1B85B9"/>
                </a:solidFill>
              </a:rPr>
              <a:t>for</a:t>
            </a:r>
            <a:r>
              <a:rPr lang="en-US" noProof="0" dirty="0" smtClean="0"/>
              <a:t> </a:t>
            </a:r>
            <a:r>
              <a:rPr lang="en-US" noProof="0" dirty="0" err="1" smtClean="0"/>
              <a:t>i</a:t>
            </a:r>
            <a:r>
              <a:rPr lang="en-US" noProof="0" dirty="0" smtClean="0"/>
              <a:t> = 1:elim</a:t>
            </a:r>
          </a:p>
          <a:p>
            <a:pPr marL="0" indent="0">
              <a:buNone/>
            </a:pPr>
            <a:r>
              <a:rPr lang="en-US" noProof="0" dirty="0" smtClean="0"/>
              <a:t>    </a:t>
            </a:r>
            <a:r>
              <a:rPr lang="en-US" noProof="0" dirty="0" err="1" smtClean="0"/>
              <a:t>Aii</a:t>
            </a:r>
            <a:r>
              <a:rPr lang="en-US" noProof="0" dirty="0" smtClean="0"/>
              <a:t> = R(</a:t>
            </a:r>
            <a:r>
              <a:rPr lang="en-US" noProof="0" dirty="0" err="1" smtClean="0"/>
              <a:t>i</a:t>
            </a:r>
            <a:r>
              <a:rPr lang="en-US" noProof="0" dirty="0" smtClean="0"/>
              <a:t>, </a:t>
            </a:r>
            <a:r>
              <a:rPr lang="en-US" noProof="0" dirty="0" err="1" smtClean="0"/>
              <a:t>i</a:t>
            </a:r>
            <a:r>
              <a:rPr lang="en-US" noProof="0" dirty="0" smtClean="0"/>
              <a:t>);</a:t>
            </a:r>
          </a:p>
          <a:p>
            <a:pPr marL="0" indent="0">
              <a:buNone/>
            </a:pPr>
            <a:r>
              <a:rPr lang="en-US" noProof="0" dirty="0" smtClean="0"/>
              <a:t>    </a:t>
            </a:r>
            <a:r>
              <a:rPr lang="en-US" noProof="0" dirty="0" err="1" smtClean="0"/>
              <a:t>Ai_norm</a:t>
            </a:r>
            <a:r>
              <a:rPr lang="en-US" noProof="0" dirty="0" smtClean="0"/>
              <a:t> = 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(R(</a:t>
            </a:r>
            <a:r>
              <a:rPr lang="en-US" noProof="0" dirty="0" err="1" smtClean="0"/>
              <a:t>i:m</a:t>
            </a:r>
            <a:r>
              <a:rPr lang="en-US" noProof="0" dirty="0" smtClean="0"/>
              <a:t>, </a:t>
            </a:r>
            <a:r>
              <a:rPr lang="en-US" noProof="0" dirty="0" err="1" smtClean="0"/>
              <a:t>i</a:t>
            </a:r>
            <a:r>
              <a:rPr lang="en-US" noProof="0" dirty="0" smtClean="0"/>
              <a:t>)' * R(</a:t>
            </a:r>
            <a:r>
              <a:rPr lang="en-US" noProof="0" dirty="0" err="1" smtClean="0"/>
              <a:t>i:m</a:t>
            </a:r>
            <a:r>
              <a:rPr lang="en-US" noProof="0" dirty="0" smtClean="0"/>
              <a:t>, </a:t>
            </a:r>
            <a:r>
              <a:rPr lang="en-US" noProof="0" dirty="0" err="1" smtClean="0"/>
              <a:t>i</a:t>
            </a:r>
            <a:r>
              <a:rPr lang="en-US" noProof="0" dirty="0" smtClean="0"/>
              <a:t>));</a:t>
            </a:r>
          </a:p>
          <a:p>
            <a:pPr marL="0" indent="0">
              <a:buNone/>
            </a:pPr>
            <a:r>
              <a:rPr lang="en-US" noProof="0" dirty="0" smtClean="0"/>
              <a:t>    dii = abs(</a:t>
            </a:r>
            <a:r>
              <a:rPr lang="en-US" noProof="0" dirty="0" err="1" smtClean="0"/>
              <a:t>Ai_norm</a:t>
            </a:r>
            <a:r>
              <a:rPr lang="en-US" noProof="0" dirty="0" smtClean="0"/>
              <a:t>) * sign(sign(</a:t>
            </a:r>
            <a:r>
              <a:rPr lang="en-US" noProof="0" dirty="0" err="1" smtClean="0"/>
              <a:t>Aii</a:t>
            </a:r>
            <a:r>
              <a:rPr lang="en-US" noProof="0" dirty="0" smtClean="0"/>
              <a:t>) + 0.5); </a:t>
            </a:r>
            <a:r>
              <a:rPr lang="en-US" noProof="0" dirty="0" smtClean="0">
                <a:solidFill>
                  <a:srgbClr val="00B050"/>
                </a:solidFill>
              </a:rPr>
              <a:t>% !!! need </a:t>
            </a:r>
            <a:r>
              <a:rPr lang="en-US" b="1" noProof="0" dirty="0" smtClean="0">
                <a:solidFill>
                  <a:srgbClr val="00B050"/>
                </a:solidFill>
              </a:rPr>
              <a:t>zero-avoiding sign </a:t>
            </a:r>
            <a:r>
              <a:rPr lang="en-US" noProof="0" dirty="0" smtClean="0">
                <a:solidFill>
                  <a:srgbClr val="00B050"/>
                </a:solidFill>
              </a:rPr>
              <a:t>function !!!</a:t>
            </a:r>
          </a:p>
          <a:p>
            <a:pPr marL="0" indent="0">
              <a:buNone/>
            </a:pPr>
            <a:r>
              <a:rPr lang="en-US" noProof="0" dirty="0" smtClean="0"/>
              <a:t>    </a:t>
            </a:r>
            <a:r>
              <a:rPr lang="en-US" noProof="0" dirty="0" err="1" smtClean="0"/>
              <a:t>wii</a:t>
            </a:r>
            <a:r>
              <a:rPr lang="en-US" noProof="0" dirty="0" smtClean="0"/>
              <a:t> = </a:t>
            </a:r>
            <a:r>
              <a:rPr lang="en-US" noProof="0" dirty="0" err="1" smtClean="0"/>
              <a:t>Aii</a:t>
            </a:r>
            <a:r>
              <a:rPr lang="en-US" noProof="0" dirty="0" smtClean="0"/>
              <a:t> - dii;</a:t>
            </a:r>
          </a:p>
          <a:p>
            <a:pPr marL="0" indent="0">
              <a:buNone/>
            </a:pPr>
            <a:r>
              <a:rPr lang="en-US" noProof="0" dirty="0" smtClean="0"/>
              <a:t>    </a:t>
            </a:r>
            <a:r>
              <a:rPr lang="en-US" noProof="0" dirty="0" err="1" smtClean="0"/>
              <a:t>two_fi_inv_squared</a:t>
            </a:r>
            <a:r>
              <a:rPr lang="en-US" noProof="0" dirty="0" smtClean="0"/>
              <a:t> = -1 / (</a:t>
            </a:r>
            <a:r>
              <a:rPr lang="en-US" noProof="0" dirty="0" err="1" smtClean="0"/>
              <a:t>wii</a:t>
            </a:r>
            <a:r>
              <a:rPr lang="en-US" noProof="0" dirty="0" smtClean="0"/>
              <a:t> * dii);</a:t>
            </a:r>
          </a:p>
          <a:p>
            <a:pPr marL="0" indent="0">
              <a:buNone/>
            </a:pPr>
            <a:r>
              <a:rPr lang="en-US" noProof="0" dirty="0" smtClean="0"/>
              <a:t>    </a:t>
            </a:r>
            <a:r>
              <a:rPr lang="en-US" noProof="0" dirty="0" smtClean="0">
                <a:solidFill>
                  <a:srgbClr val="00B050"/>
                </a:solidFill>
              </a:rPr>
              <a:t>% calculate Householder reflection of the </a:t>
            </a:r>
            <a:r>
              <a:rPr lang="en-US" noProof="0" dirty="0" err="1" smtClean="0">
                <a:solidFill>
                  <a:srgbClr val="00B050"/>
                </a:solidFill>
              </a:rPr>
              <a:t>i-th</a:t>
            </a:r>
            <a:r>
              <a:rPr lang="en-US" noProof="0" dirty="0" smtClean="0">
                <a:solidFill>
                  <a:srgbClr val="00B050"/>
                </a:solidFill>
              </a:rPr>
              <a:t> column</a:t>
            </a:r>
          </a:p>
          <a:p>
            <a:pPr marL="0" indent="0">
              <a:buNone/>
            </a:pPr>
            <a:r>
              <a:rPr lang="en-US" noProof="0" dirty="0" smtClean="0"/>
              <a:t> </a:t>
            </a:r>
          </a:p>
          <a:p>
            <a:pPr marL="0" indent="0">
              <a:buNone/>
            </a:pPr>
            <a:r>
              <a:rPr lang="en-US" noProof="0" dirty="0" smtClean="0"/>
              <a:t>    </a:t>
            </a:r>
            <a:r>
              <a:rPr lang="en-US" noProof="0" dirty="0" smtClean="0">
                <a:solidFill>
                  <a:srgbClr val="1B85B9"/>
                </a:solidFill>
              </a:rPr>
              <a:t>for</a:t>
            </a:r>
            <a:r>
              <a:rPr lang="en-US" noProof="0" dirty="0" smtClean="0"/>
              <a:t> j = i+1:n</a:t>
            </a:r>
          </a:p>
          <a:p>
            <a:pPr marL="0" indent="0">
              <a:buNone/>
            </a:pPr>
            <a:r>
              <a:rPr lang="en-US" noProof="0" dirty="0" smtClean="0"/>
              <a:t>        </a:t>
            </a:r>
            <a:r>
              <a:rPr lang="en-US" noProof="0" dirty="0" err="1" smtClean="0"/>
              <a:t>fj</a:t>
            </a:r>
            <a:r>
              <a:rPr lang="en-US" noProof="0" dirty="0" smtClean="0"/>
              <a:t> = </a:t>
            </a:r>
            <a:r>
              <a:rPr lang="en-US" noProof="0" dirty="0" err="1" smtClean="0"/>
              <a:t>wii</a:t>
            </a:r>
            <a:r>
              <a:rPr lang="en-US" noProof="0" dirty="0" smtClean="0"/>
              <a:t> * R(</a:t>
            </a:r>
            <a:r>
              <a:rPr lang="en-US" noProof="0" dirty="0" err="1" smtClean="0"/>
              <a:t>i</a:t>
            </a:r>
            <a:r>
              <a:rPr lang="en-US" noProof="0" dirty="0" smtClean="0"/>
              <a:t>, j); </a:t>
            </a:r>
            <a:r>
              <a:rPr lang="en-US" noProof="0" dirty="0" smtClean="0">
                <a:solidFill>
                  <a:srgbClr val="00B050"/>
                </a:solidFill>
              </a:rPr>
              <a:t>% the head of column </a:t>
            </a:r>
            <a:r>
              <a:rPr lang="en-US" noProof="0" dirty="0" err="1" smtClean="0">
                <a:solidFill>
                  <a:srgbClr val="00B050"/>
                </a:solidFill>
              </a:rPr>
              <a:t>i</a:t>
            </a:r>
            <a:r>
              <a:rPr lang="en-US" noProof="0" dirty="0" smtClean="0">
                <a:solidFill>
                  <a:srgbClr val="00B050"/>
                </a:solidFill>
              </a:rPr>
              <a:t> is replaced by </a:t>
            </a:r>
            <a:r>
              <a:rPr lang="en-US" noProof="0" dirty="0" err="1" smtClean="0">
                <a:solidFill>
                  <a:srgbClr val="00B050"/>
                </a:solidFill>
              </a:rPr>
              <a:t>wii</a:t>
            </a:r>
            <a:endParaRPr lang="en-US" noProof="0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noProof="0" dirty="0" smtClean="0"/>
              <a:t>        </a:t>
            </a:r>
            <a:r>
              <a:rPr lang="en-US" noProof="0" dirty="0" err="1" smtClean="0"/>
              <a:t>fj</a:t>
            </a:r>
            <a:r>
              <a:rPr lang="en-US" noProof="0" dirty="0" smtClean="0"/>
              <a:t> = </a:t>
            </a:r>
            <a:r>
              <a:rPr lang="en-US" noProof="0" dirty="0" err="1" smtClean="0"/>
              <a:t>fj</a:t>
            </a:r>
            <a:r>
              <a:rPr lang="en-US" noProof="0" dirty="0" smtClean="0"/>
              <a:t> + R(i+1:m, </a:t>
            </a:r>
            <a:r>
              <a:rPr lang="en-US" noProof="0" dirty="0" err="1" smtClean="0"/>
              <a:t>i</a:t>
            </a:r>
            <a:r>
              <a:rPr lang="en-US" noProof="0" dirty="0" smtClean="0"/>
              <a:t>)' * R(i+1:m, j); </a:t>
            </a:r>
            <a:r>
              <a:rPr lang="en-US" noProof="0" dirty="0" smtClean="0">
                <a:solidFill>
                  <a:srgbClr val="00B050"/>
                </a:solidFill>
              </a:rPr>
              <a:t>% dot of lower-part of columns </a:t>
            </a:r>
            <a:r>
              <a:rPr lang="en-US" noProof="0" dirty="0" err="1" smtClean="0">
                <a:solidFill>
                  <a:srgbClr val="00B050"/>
                </a:solidFill>
              </a:rPr>
              <a:t>i</a:t>
            </a:r>
            <a:r>
              <a:rPr lang="en-US" noProof="0" dirty="0" smtClean="0">
                <a:solidFill>
                  <a:srgbClr val="00B050"/>
                </a:solidFill>
              </a:rPr>
              <a:t> and j</a:t>
            </a:r>
          </a:p>
          <a:p>
            <a:pPr marL="0" indent="0">
              <a:buNone/>
            </a:pPr>
            <a:r>
              <a:rPr lang="en-US" noProof="0" dirty="0" smtClean="0"/>
              <a:t>        </a:t>
            </a:r>
            <a:r>
              <a:rPr lang="en-US" noProof="0" dirty="0" err="1" smtClean="0"/>
              <a:t>fj</a:t>
            </a:r>
            <a:r>
              <a:rPr lang="en-US" noProof="0" dirty="0" smtClean="0"/>
              <a:t> = </a:t>
            </a:r>
            <a:r>
              <a:rPr lang="en-US" noProof="0" dirty="0" err="1" smtClean="0"/>
              <a:t>fj</a:t>
            </a:r>
            <a:r>
              <a:rPr lang="en-US" noProof="0" dirty="0" smtClean="0"/>
              <a:t> * </a:t>
            </a:r>
            <a:r>
              <a:rPr lang="en-US" noProof="0" dirty="0" err="1" smtClean="0"/>
              <a:t>two_fi_inv_squared</a:t>
            </a:r>
            <a:r>
              <a:rPr lang="en-US" noProof="0" dirty="0" smtClean="0"/>
              <a:t>;</a:t>
            </a:r>
          </a:p>
          <a:p>
            <a:pPr marL="0" indent="0">
              <a:buNone/>
            </a:pPr>
            <a:r>
              <a:rPr lang="en-US" noProof="0" dirty="0" smtClean="0"/>
              <a:t>        </a:t>
            </a:r>
            <a:r>
              <a:rPr lang="en-US" noProof="0" dirty="0" smtClean="0">
                <a:solidFill>
                  <a:srgbClr val="00B050"/>
                </a:solidFill>
              </a:rPr>
              <a:t>% calculate columns dot</a:t>
            </a:r>
          </a:p>
          <a:p>
            <a:pPr marL="0" indent="0">
              <a:buNone/>
            </a:pPr>
            <a:r>
              <a:rPr lang="en-US" noProof="0" dirty="0" smtClean="0"/>
              <a:t> </a:t>
            </a:r>
          </a:p>
          <a:p>
            <a:pPr marL="0" indent="0">
              <a:buNone/>
            </a:pPr>
            <a:r>
              <a:rPr lang="en-US" noProof="0" dirty="0" smtClean="0"/>
              <a:t>        R(</a:t>
            </a:r>
            <a:r>
              <a:rPr lang="en-US" noProof="0" dirty="0" err="1" smtClean="0"/>
              <a:t>i</a:t>
            </a:r>
            <a:r>
              <a:rPr lang="en-US" noProof="0" dirty="0" smtClean="0"/>
              <a:t>, j) = R(</a:t>
            </a:r>
            <a:r>
              <a:rPr lang="en-US" noProof="0" dirty="0" err="1" smtClean="0"/>
              <a:t>i</a:t>
            </a:r>
            <a:r>
              <a:rPr lang="en-US" noProof="0" dirty="0" smtClean="0"/>
              <a:t>, j) - </a:t>
            </a:r>
            <a:r>
              <a:rPr lang="en-US" noProof="0" dirty="0" err="1" smtClean="0"/>
              <a:t>fj</a:t>
            </a:r>
            <a:r>
              <a:rPr lang="en-US" noProof="0" dirty="0" smtClean="0"/>
              <a:t> * </a:t>
            </a:r>
            <a:r>
              <a:rPr lang="en-US" noProof="0" dirty="0" err="1" smtClean="0"/>
              <a:t>wii</a:t>
            </a:r>
            <a:r>
              <a:rPr lang="en-US" noProof="0" dirty="0" smtClean="0"/>
              <a:t>;</a:t>
            </a:r>
          </a:p>
          <a:p>
            <a:pPr marL="0" indent="0">
              <a:buNone/>
            </a:pPr>
            <a:r>
              <a:rPr lang="en-US" noProof="0" dirty="0" smtClean="0"/>
              <a:t>        R(i+1:m, j) = R(i+1:m, j) - </a:t>
            </a:r>
            <a:r>
              <a:rPr lang="en-US" noProof="0" dirty="0" err="1" smtClean="0"/>
              <a:t>fj</a:t>
            </a:r>
            <a:r>
              <a:rPr lang="en-US" noProof="0" dirty="0" smtClean="0"/>
              <a:t> * R(i+1:m, </a:t>
            </a:r>
            <a:r>
              <a:rPr lang="en-US" noProof="0" dirty="0" err="1" smtClean="0"/>
              <a:t>i</a:t>
            </a:r>
            <a:r>
              <a:rPr lang="en-US" noProof="0" dirty="0" smtClean="0"/>
              <a:t>);</a:t>
            </a:r>
          </a:p>
          <a:p>
            <a:pPr marL="0" indent="0">
              <a:buNone/>
            </a:pPr>
            <a:r>
              <a:rPr lang="en-US" noProof="0" dirty="0" smtClean="0"/>
              <a:t>        </a:t>
            </a:r>
            <a:r>
              <a:rPr lang="en-US" noProof="0" dirty="0" smtClean="0">
                <a:solidFill>
                  <a:srgbClr val="00B050"/>
                </a:solidFill>
              </a:rPr>
              <a:t>% update </a:t>
            </a:r>
            <a:r>
              <a:rPr lang="en-US" noProof="0" dirty="0" err="1" smtClean="0">
                <a:solidFill>
                  <a:srgbClr val="00B050"/>
                </a:solidFill>
              </a:rPr>
              <a:t>jth</a:t>
            </a:r>
            <a:r>
              <a:rPr lang="en-US" noProof="0" dirty="0" smtClean="0">
                <a:solidFill>
                  <a:srgbClr val="00B050"/>
                </a:solidFill>
              </a:rPr>
              <a:t> column</a:t>
            </a:r>
          </a:p>
          <a:p>
            <a:pPr marL="0" indent="0">
              <a:buNone/>
            </a:pPr>
            <a:r>
              <a:rPr lang="en-US" noProof="0" dirty="0" smtClean="0"/>
              <a:t>    </a:t>
            </a:r>
            <a:r>
              <a:rPr lang="en-US" noProof="0" dirty="0" smtClean="0">
                <a:solidFill>
                  <a:srgbClr val="1B85B9"/>
                </a:solidFill>
              </a:rPr>
              <a:t>end</a:t>
            </a:r>
          </a:p>
          <a:p>
            <a:pPr marL="0" indent="0">
              <a:buNone/>
            </a:pPr>
            <a:r>
              <a:rPr lang="en-US" noProof="0" dirty="0" smtClean="0"/>
              <a:t>    </a:t>
            </a:r>
            <a:r>
              <a:rPr lang="en-US" noProof="0" dirty="0" smtClean="0">
                <a:solidFill>
                  <a:srgbClr val="00B050"/>
                </a:solidFill>
              </a:rPr>
              <a:t>% apply Householder reflections also to the other columns to the right</a:t>
            </a:r>
            <a:endParaRPr lang="en-US" noProof="0" dirty="0" smtClean="0">
              <a:solidFill>
                <a:srgbClr val="00B05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7464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Householder QR Demo (Matlab)</a:t>
            </a:r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noProof="0" dirty="0" smtClean="0"/>
              <a:t>    </a:t>
            </a:r>
            <a:r>
              <a:rPr lang="en-US" sz="1500" noProof="0" dirty="0" smtClean="0">
                <a:solidFill>
                  <a:srgbClr val="1B85B9"/>
                </a:solidFill>
              </a:rPr>
              <a:t>for</a:t>
            </a:r>
            <a:r>
              <a:rPr lang="en-US" sz="1500" noProof="0" dirty="0" smtClean="0"/>
              <a:t> j = 1:m</a:t>
            </a:r>
          </a:p>
          <a:p>
            <a:pPr marL="0" indent="0">
              <a:buNone/>
            </a:pPr>
            <a:r>
              <a:rPr lang="en-US" sz="1500" noProof="0" dirty="0" smtClean="0"/>
              <a:t>        </a:t>
            </a:r>
            <a:r>
              <a:rPr lang="en-US" sz="1500" noProof="0" dirty="0" err="1" smtClean="0"/>
              <a:t>fj</a:t>
            </a:r>
            <a:r>
              <a:rPr lang="en-US" sz="1500" noProof="0" dirty="0" smtClean="0"/>
              <a:t> = </a:t>
            </a:r>
            <a:r>
              <a:rPr lang="en-US" sz="1500" noProof="0" dirty="0" err="1" smtClean="0"/>
              <a:t>wii</a:t>
            </a:r>
            <a:r>
              <a:rPr lang="en-US" sz="1500" noProof="0" dirty="0" smtClean="0"/>
              <a:t> * Q(j, </a:t>
            </a:r>
            <a:r>
              <a:rPr lang="en-US" sz="1500" noProof="0" dirty="0" err="1" smtClean="0"/>
              <a:t>i</a:t>
            </a:r>
            <a:r>
              <a:rPr lang="en-US" sz="1500" noProof="0" dirty="0" smtClean="0"/>
              <a:t>); </a:t>
            </a:r>
            <a:r>
              <a:rPr lang="en-US" sz="1500" noProof="0" dirty="0" smtClean="0">
                <a:solidFill>
                  <a:srgbClr val="00B050"/>
                </a:solidFill>
              </a:rPr>
              <a:t>% the head of column </a:t>
            </a:r>
            <a:r>
              <a:rPr lang="en-US" sz="1500" noProof="0" dirty="0" err="1" smtClean="0">
                <a:solidFill>
                  <a:srgbClr val="00B050"/>
                </a:solidFill>
              </a:rPr>
              <a:t>i</a:t>
            </a:r>
            <a:r>
              <a:rPr lang="en-US" sz="1500" noProof="0" dirty="0" smtClean="0">
                <a:solidFill>
                  <a:srgbClr val="00B050"/>
                </a:solidFill>
              </a:rPr>
              <a:t> is replaced by </a:t>
            </a:r>
            <a:r>
              <a:rPr lang="en-US" sz="1500" noProof="0" dirty="0" err="1" smtClean="0">
                <a:solidFill>
                  <a:srgbClr val="00B050"/>
                </a:solidFill>
              </a:rPr>
              <a:t>wii</a:t>
            </a:r>
            <a:endParaRPr lang="en-US" sz="1500" noProof="0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sz="1500" noProof="0" dirty="0" smtClean="0"/>
              <a:t>        </a:t>
            </a:r>
            <a:r>
              <a:rPr lang="en-US" sz="1500" noProof="0" dirty="0" err="1" smtClean="0"/>
              <a:t>fj</a:t>
            </a:r>
            <a:r>
              <a:rPr lang="en-US" sz="1500" noProof="0" dirty="0" smtClean="0"/>
              <a:t> = </a:t>
            </a:r>
            <a:r>
              <a:rPr lang="en-US" sz="1500" noProof="0" dirty="0" err="1" smtClean="0"/>
              <a:t>fj</a:t>
            </a:r>
            <a:r>
              <a:rPr lang="en-US" sz="1500" noProof="0" dirty="0" smtClean="0"/>
              <a:t> + Q(j, i+1:m) * R(i+1:m, </a:t>
            </a:r>
            <a:r>
              <a:rPr lang="en-US" sz="1500" noProof="0" dirty="0" err="1" smtClean="0"/>
              <a:t>i</a:t>
            </a:r>
            <a:r>
              <a:rPr lang="en-US" sz="1500" noProof="0" dirty="0" smtClean="0"/>
              <a:t>); </a:t>
            </a:r>
            <a:r>
              <a:rPr lang="en-US" sz="1500" noProof="0" dirty="0" smtClean="0">
                <a:solidFill>
                  <a:srgbClr val="00B050"/>
                </a:solidFill>
              </a:rPr>
              <a:t>% dot of lower-part of columns </a:t>
            </a:r>
            <a:r>
              <a:rPr lang="en-US" sz="1500" noProof="0" dirty="0" err="1" smtClean="0">
                <a:solidFill>
                  <a:srgbClr val="00B050"/>
                </a:solidFill>
              </a:rPr>
              <a:t>i</a:t>
            </a:r>
            <a:r>
              <a:rPr lang="en-US" sz="1500" noProof="0" dirty="0" smtClean="0">
                <a:solidFill>
                  <a:srgbClr val="00B050"/>
                </a:solidFill>
              </a:rPr>
              <a:t> and j</a:t>
            </a:r>
          </a:p>
          <a:p>
            <a:pPr marL="0" indent="0">
              <a:buNone/>
            </a:pPr>
            <a:r>
              <a:rPr lang="en-US" sz="1500" noProof="0" dirty="0" smtClean="0"/>
              <a:t>        </a:t>
            </a:r>
            <a:r>
              <a:rPr lang="en-US" sz="1500" noProof="0" dirty="0" err="1" smtClean="0"/>
              <a:t>fj</a:t>
            </a:r>
            <a:r>
              <a:rPr lang="en-US" sz="1500" noProof="0" dirty="0" smtClean="0"/>
              <a:t> = </a:t>
            </a:r>
            <a:r>
              <a:rPr lang="en-US" sz="1500" noProof="0" dirty="0" err="1" smtClean="0"/>
              <a:t>fj</a:t>
            </a:r>
            <a:r>
              <a:rPr lang="en-US" sz="1500" noProof="0" dirty="0" smtClean="0"/>
              <a:t> * </a:t>
            </a:r>
            <a:r>
              <a:rPr lang="en-US" sz="1500" noProof="0" dirty="0" err="1" smtClean="0"/>
              <a:t>two_fi_inv_squared</a:t>
            </a:r>
            <a:r>
              <a:rPr lang="en-US" sz="1500" noProof="0" dirty="0" smtClean="0"/>
              <a:t>;</a:t>
            </a:r>
          </a:p>
          <a:p>
            <a:pPr marL="0" indent="0">
              <a:buNone/>
            </a:pPr>
            <a:r>
              <a:rPr lang="en-US" sz="1500" noProof="0" dirty="0" smtClean="0"/>
              <a:t>        </a:t>
            </a:r>
            <a:r>
              <a:rPr lang="en-US" sz="1500" noProof="0" dirty="0" smtClean="0">
                <a:solidFill>
                  <a:srgbClr val="00B050"/>
                </a:solidFill>
              </a:rPr>
              <a:t>% calculate columns dot</a:t>
            </a:r>
          </a:p>
          <a:p>
            <a:pPr marL="0" indent="0">
              <a:buNone/>
            </a:pPr>
            <a:r>
              <a:rPr lang="en-US" sz="1500" noProof="0" dirty="0" smtClean="0"/>
              <a:t> </a:t>
            </a:r>
          </a:p>
          <a:p>
            <a:pPr marL="0" indent="0">
              <a:buNone/>
            </a:pPr>
            <a:r>
              <a:rPr lang="en-US" sz="1500" noProof="0" dirty="0" smtClean="0"/>
              <a:t>        Q(j, </a:t>
            </a:r>
            <a:r>
              <a:rPr lang="en-US" sz="1500" noProof="0" dirty="0" err="1" smtClean="0"/>
              <a:t>i</a:t>
            </a:r>
            <a:r>
              <a:rPr lang="en-US" sz="1500" noProof="0" dirty="0" smtClean="0"/>
              <a:t>) = Q(j, </a:t>
            </a:r>
            <a:r>
              <a:rPr lang="en-US" sz="1500" noProof="0" dirty="0" err="1" smtClean="0"/>
              <a:t>i</a:t>
            </a:r>
            <a:r>
              <a:rPr lang="en-US" sz="1500" noProof="0" dirty="0" smtClean="0"/>
              <a:t>) - </a:t>
            </a:r>
            <a:r>
              <a:rPr lang="en-US" sz="1500" noProof="0" dirty="0" err="1" smtClean="0"/>
              <a:t>fj</a:t>
            </a:r>
            <a:r>
              <a:rPr lang="en-US" sz="1500" noProof="0" dirty="0" smtClean="0"/>
              <a:t> * </a:t>
            </a:r>
            <a:r>
              <a:rPr lang="en-US" sz="1500" noProof="0" dirty="0" err="1" smtClean="0"/>
              <a:t>wii</a:t>
            </a:r>
            <a:r>
              <a:rPr lang="en-US" sz="1500" noProof="0" dirty="0" smtClean="0"/>
              <a:t>;</a:t>
            </a:r>
          </a:p>
          <a:p>
            <a:pPr marL="0" indent="0">
              <a:buNone/>
            </a:pPr>
            <a:r>
              <a:rPr lang="en-US" sz="1500" noProof="0" dirty="0" smtClean="0"/>
              <a:t>        Q(j, i+1:m) = Q(j, i+1:m) - </a:t>
            </a:r>
            <a:r>
              <a:rPr lang="en-US" sz="1500" noProof="0" dirty="0" err="1" smtClean="0"/>
              <a:t>fj</a:t>
            </a:r>
            <a:r>
              <a:rPr lang="en-US" sz="1500" noProof="0" dirty="0" smtClean="0"/>
              <a:t> * R(i+1:m, </a:t>
            </a:r>
            <a:r>
              <a:rPr lang="en-US" sz="1500" noProof="0" dirty="0" err="1" smtClean="0"/>
              <a:t>i</a:t>
            </a:r>
            <a:r>
              <a:rPr lang="en-US" sz="1500" noProof="0" dirty="0" smtClean="0"/>
              <a:t>)';</a:t>
            </a:r>
          </a:p>
          <a:p>
            <a:pPr marL="0" indent="0">
              <a:buNone/>
            </a:pPr>
            <a:r>
              <a:rPr lang="en-US" sz="1500" noProof="0" dirty="0" smtClean="0"/>
              <a:t>        </a:t>
            </a:r>
            <a:r>
              <a:rPr lang="en-US" sz="1500" noProof="0" dirty="0" smtClean="0">
                <a:solidFill>
                  <a:srgbClr val="00B050"/>
                </a:solidFill>
              </a:rPr>
              <a:t>% update </a:t>
            </a:r>
            <a:r>
              <a:rPr lang="en-US" sz="1500" noProof="0" dirty="0" err="1" smtClean="0">
                <a:solidFill>
                  <a:srgbClr val="00B050"/>
                </a:solidFill>
              </a:rPr>
              <a:t>jth</a:t>
            </a:r>
            <a:r>
              <a:rPr lang="en-US" sz="1500" noProof="0" dirty="0" smtClean="0">
                <a:solidFill>
                  <a:srgbClr val="00B050"/>
                </a:solidFill>
              </a:rPr>
              <a:t> column</a:t>
            </a:r>
          </a:p>
          <a:p>
            <a:pPr marL="0" indent="0">
              <a:buNone/>
            </a:pPr>
            <a:r>
              <a:rPr lang="en-US" sz="1500" noProof="0" dirty="0" smtClean="0"/>
              <a:t>    </a:t>
            </a:r>
            <a:r>
              <a:rPr lang="en-US" sz="1500" noProof="0" dirty="0" smtClean="0">
                <a:solidFill>
                  <a:srgbClr val="1B85B9"/>
                </a:solidFill>
              </a:rPr>
              <a:t>end</a:t>
            </a:r>
          </a:p>
          <a:p>
            <a:pPr marL="0" indent="0">
              <a:buNone/>
            </a:pPr>
            <a:r>
              <a:rPr lang="en-US" sz="1500" noProof="0" dirty="0" smtClean="0"/>
              <a:t>    </a:t>
            </a:r>
            <a:r>
              <a:rPr lang="en-US" sz="1500" noProof="0" dirty="0" smtClean="0">
                <a:solidFill>
                  <a:srgbClr val="00B050"/>
                </a:solidFill>
              </a:rPr>
              <a:t>% apply Householder reflections also to the </a:t>
            </a:r>
            <a:r>
              <a:rPr lang="en-US" sz="1500" noProof="0" dirty="0" err="1" smtClean="0">
                <a:solidFill>
                  <a:srgbClr val="00B050"/>
                </a:solidFill>
              </a:rPr>
              <a:t>r.h.s</a:t>
            </a:r>
            <a:r>
              <a:rPr lang="en-US" sz="1500" noProof="0" dirty="0" smtClean="0">
                <a:solidFill>
                  <a:srgbClr val="00B050"/>
                </a:solidFill>
              </a:rPr>
              <a:t> columns, in transpose!</a:t>
            </a:r>
          </a:p>
          <a:p>
            <a:pPr marL="0" indent="0">
              <a:buNone/>
            </a:pPr>
            <a:r>
              <a:rPr lang="en-US" sz="1500" noProof="0" dirty="0" smtClean="0"/>
              <a:t> </a:t>
            </a:r>
          </a:p>
          <a:p>
            <a:pPr marL="0" indent="0">
              <a:buNone/>
            </a:pPr>
            <a:r>
              <a:rPr lang="en-US" sz="1500" noProof="0" dirty="0" smtClean="0"/>
              <a:t>    R(</a:t>
            </a:r>
            <a:r>
              <a:rPr lang="en-US" sz="1500" noProof="0" dirty="0" err="1" smtClean="0"/>
              <a:t>i</a:t>
            </a:r>
            <a:r>
              <a:rPr lang="en-US" sz="1500" noProof="0" dirty="0" smtClean="0"/>
              <a:t>, </a:t>
            </a:r>
            <a:r>
              <a:rPr lang="en-US" sz="1500" noProof="0" dirty="0" err="1" smtClean="0"/>
              <a:t>i</a:t>
            </a:r>
            <a:r>
              <a:rPr lang="en-US" sz="1500" noProof="0" dirty="0" smtClean="0"/>
              <a:t>) = dii;</a:t>
            </a:r>
          </a:p>
          <a:p>
            <a:pPr marL="0" indent="0">
              <a:buNone/>
            </a:pPr>
            <a:r>
              <a:rPr lang="en-US" sz="1500" noProof="0" dirty="0" smtClean="0"/>
              <a:t>    R(i+1:m, </a:t>
            </a:r>
            <a:r>
              <a:rPr lang="en-US" sz="1500" noProof="0" dirty="0" err="1" smtClean="0"/>
              <a:t>i</a:t>
            </a:r>
            <a:r>
              <a:rPr lang="en-US" sz="1500" noProof="0" dirty="0" smtClean="0"/>
              <a:t>) = 0; </a:t>
            </a:r>
            <a:r>
              <a:rPr lang="en-US" sz="1500" noProof="0" dirty="0" smtClean="0">
                <a:solidFill>
                  <a:srgbClr val="00B050"/>
                </a:solidFill>
              </a:rPr>
              <a:t>% finally, clear the rest of the current column</a:t>
            </a:r>
          </a:p>
          <a:p>
            <a:pPr marL="0" indent="0">
              <a:buNone/>
            </a:pPr>
            <a:r>
              <a:rPr lang="en-US" sz="1500" noProof="0" dirty="0" smtClean="0">
                <a:solidFill>
                  <a:srgbClr val="1B85B9"/>
                </a:solidFill>
              </a:rPr>
              <a:t>end</a:t>
            </a:r>
          </a:p>
          <a:p>
            <a:pPr marL="0" indent="0">
              <a:buNone/>
            </a:pPr>
            <a:r>
              <a:rPr lang="en-US" sz="1500" noProof="0" dirty="0" smtClean="0">
                <a:solidFill>
                  <a:srgbClr val="00B050"/>
                </a:solidFill>
              </a:rPr>
              <a:t>% eliminate lower triangle of M, column by column</a:t>
            </a:r>
            <a:endParaRPr lang="en-US" sz="1500" noProof="0" dirty="0">
              <a:solidFill>
                <a:srgbClr val="00B05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0881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Schur Complement Trick</a:t>
            </a:r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In BA, it is possible to reorder the system to have diagonal </a:t>
            </a:r>
            <a:r>
              <a:rPr lang="en-US" noProof="0" dirty="0" err="1" smtClean="0"/>
              <a:t>submatrices</a:t>
            </a:r>
            <a:endParaRPr lang="en-US" noProof="0" dirty="0" smtClean="0"/>
          </a:p>
          <a:p>
            <a:pPr lvl="1"/>
            <a:r>
              <a:rPr lang="en-US" noProof="0" dirty="0" smtClean="0"/>
              <a:t>bipartite ordering, MIS</a:t>
            </a:r>
            <a:endParaRPr lang="en-US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419354" y="2204463"/>
            <a:ext cx="8621159" cy="4007324"/>
            <a:chOff x="419354" y="2204463"/>
            <a:chExt cx="8621159" cy="4007324"/>
          </a:xfrm>
        </p:grpSpPr>
        <p:grpSp>
          <p:nvGrpSpPr>
            <p:cNvPr id="20" name="Group 19"/>
            <p:cNvGrpSpPr/>
            <p:nvPr/>
          </p:nvGrpSpPr>
          <p:grpSpPr>
            <a:xfrm>
              <a:off x="419354" y="2636002"/>
              <a:ext cx="8621159" cy="3575785"/>
              <a:chOff x="419354" y="2122797"/>
              <a:chExt cx="8621159" cy="3575785"/>
            </a:xfrm>
          </p:grpSpPr>
          <p:cxnSp>
            <p:nvCxnSpPr>
              <p:cNvPr id="12" name="Straight Arrow Connector 11"/>
              <p:cNvCxnSpPr/>
              <p:nvPr/>
            </p:nvCxnSpPr>
            <p:spPr bwMode="auto">
              <a:xfrm>
                <a:off x="7557782" y="2353630"/>
                <a:ext cx="0" cy="3344952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19" name="Group 18"/>
              <p:cNvGrpSpPr/>
              <p:nvPr/>
            </p:nvGrpSpPr>
            <p:grpSpPr>
              <a:xfrm>
                <a:off x="419354" y="2122797"/>
                <a:ext cx="8621159" cy="3575785"/>
                <a:chOff x="419354" y="2029487"/>
                <a:chExt cx="8621159" cy="3575785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38597" y="2260320"/>
                  <a:ext cx="3344952" cy="3344952"/>
                </a:xfrm>
                <a:prstGeom prst="rect">
                  <a:avLst/>
                </a:prstGeom>
                <a:effectLst>
                  <a:outerShdw blurRad="63500" sx="104000" sy="104000" algn="ctr" rotWithShape="0">
                    <a:prstClr val="black">
                      <a:alpha val="17000"/>
                    </a:prstClr>
                  </a:outerShdw>
                </a:effectLst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9354" y="2260320"/>
                  <a:ext cx="3344952" cy="3344952"/>
                </a:xfrm>
                <a:prstGeom prst="rect">
                  <a:avLst/>
                </a:prstGeom>
                <a:effectLst>
                  <a:outerShdw blurRad="63500" sx="104000" sy="104000" algn="ctr" rotWithShape="0">
                    <a:prstClr val="black">
                      <a:alpha val="17000"/>
                    </a:prstClr>
                  </a:outerShdw>
                </a:effectLst>
              </p:spPr>
            </p:pic>
            <p:sp>
              <p:nvSpPr>
                <p:cNvPr id="9" name="TextBox 8"/>
                <p:cNvSpPr txBox="1"/>
                <p:nvPr/>
              </p:nvSpPr>
              <p:spPr>
                <a:xfrm>
                  <a:off x="7656801" y="3701963"/>
                  <a:ext cx="138371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57957</a:t>
                  </a:r>
                  <a:r>
                    <a:rPr lang="cs-CZ" dirty="0" smtClean="0"/>
                    <a:t>×3</a:t>
                  </a:r>
                  <a:endParaRPr lang="en-US" dirty="0"/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7656801" y="2029487"/>
                  <a:ext cx="87395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dirty="0" smtClean="0"/>
                    <a:t>92×6</a:t>
                  </a:r>
                  <a:endParaRPr lang="en-US" dirty="0"/>
                </a:p>
              </p:txBody>
            </p:sp>
            <p:cxnSp>
              <p:nvCxnSpPr>
                <p:cNvPr id="17" name="Straight Arrow Connector 16"/>
                <p:cNvCxnSpPr/>
                <p:nvPr/>
              </p:nvCxnSpPr>
              <p:spPr bwMode="auto">
                <a:xfrm>
                  <a:off x="7557789" y="2164702"/>
                  <a:ext cx="0" cy="95618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sp>
          <p:nvSpPr>
            <p:cNvPr id="21" name="TextBox 20"/>
            <p:cNvSpPr txBox="1"/>
            <p:nvPr/>
          </p:nvSpPr>
          <p:spPr>
            <a:xfrm>
              <a:off x="1891294" y="2204463"/>
              <a:ext cx="4010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Λ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236423" y="2232642"/>
              <a:ext cx="9492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P</a:t>
              </a:r>
              <a:r>
                <a:rPr lang="el-GR" dirty="0" smtClean="0"/>
                <a:t>Λ</a:t>
              </a:r>
              <a:r>
                <a:rPr lang="cs-CZ" dirty="0" smtClean="0"/>
                <a:t>P</a:t>
              </a:r>
              <a:r>
                <a:rPr lang="cs-CZ" baseline="30000" dirty="0" smtClean="0"/>
                <a:t>-1</a:t>
              </a:r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915465" y="6267985"/>
            <a:ext cx="82285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*</a:t>
            </a:r>
            <a:r>
              <a:rPr lang="cs-CZ" sz="1000" dirty="0" err="1" smtClean="0"/>
              <a:t>The</a:t>
            </a:r>
            <a:r>
              <a:rPr lang="cs-CZ" sz="1000" dirty="0" smtClean="0"/>
              <a:t> </a:t>
            </a:r>
            <a:r>
              <a:rPr lang="cs-CZ" sz="1000" dirty="0" err="1" smtClean="0"/>
              <a:t>sparsity</a:t>
            </a:r>
            <a:r>
              <a:rPr lang="cs-CZ" sz="1000" dirty="0" smtClean="0"/>
              <a:t> </a:t>
            </a:r>
            <a:r>
              <a:rPr lang="cs-CZ" sz="1000" dirty="0" err="1" smtClean="0"/>
              <a:t>is</a:t>
            </a:r>
            <a:r>
              <a:rPr lang="cs-CZ" sz="1000" dirty="0" smtClean="0"/>
              <a:t> </a:t>
            </a:r>
            <a:r>
              <a:rPr lang="cs-CZ" sz="1000" dirty="0" err="1" smtClean="0"/>
              <a:t>the</a:t>
            </a:r>
            <a:r>
              <a:rPr lang="cs-CZ" sz="1000" dirty="0" smtClean="0"/>
              <a:t> </a:t>
            </a:r>
            <a:r>
              <a:rPr lang="cs-CZ" sz="1000" dirty="0" err="1" smtClean="0"/>
              <a:t>same</a:t>
            </a:r>
            <a:r>
              <a:rPr lang="cs-CZ" sz="1000" dirty="0" smtClean="0"/>
              <a:t> on </a:t>
            </a:r>
            <a:r>
              <a:rPr lang="cs-CZ" sz="1000" dirty="0" err="1" smtClean="0"/>
              <a:t>the</a:t>
            </a:r>
            <a:r>
              <a:rPr lang="cs-CZ" sz="1000" dirty="0" smtClean="0"/>
              <a:t> </a:t>
            </a:r>
            <a:r>
              <a:rPr lang="cs-CZ" sz="1000" dirty="0" err="1" smtClean="0"/>
              <a:t>left</a:t>
            </a:r>
            <a:r>
              <a:rPr lang="cs-CZ" sz="1000" dirty="0" smtClean="0"/>
              <a:t> / </a:t>
            </a:r>
            <a:r>
              <a:rPr lang="cs-CZ" sz="1000" dirty="0" err="1" smtClean="0"/>
              <a:t>right</a:t>
            </a:r>
            <a:r>
              <a:rPr lang="cs-CZ" sz="1000" dirty="0" smtClean="0"/>
              <a:t>. </a:t>
            </a:r>
            <a:r>
              <a:rPr lang="cs-CZ" sz="1000" dirty="0" err="1" smtClean="0"/>
              <a:t>The</a:t>
            </a:r>
            <a:r>
              <a:rPr lang="cs-CZ" sz="1000" dirty="0" smtClean="0"/>
              <a:t> </a:t>
            </a:r>
            <a:r>
              <a:rPr lang="cs-CZ" sz="1000" dirty="0" err="1" smtClean="0"/>
              <a:t>nnz‘s</a:t>
            </a:r>
            <a:r>
              <a:rPr lang="cs-CZ" sz="1000" dirty="0" smtClean="0"/>
              <a:t> are just very </a:t>
            </a:r>
            <a:r>
              <a:rPr lang="cs-CZ" sz="1000" dirty="0" err="1" smtClean="0"/>
              <a:t>inflated</a:t>
            </a:r>
            <a:r>
              <a:rPr lang="cs-CZ" sz="1000" dirty="0" smtClean="0"/>
              <a:t> to </a:t>
            </a:r>
            <a:r>
              <a:rPr lang="cs-CZ" sz="1000" dirty="0" err="1" smtClean="0"/>
              <a:t>be</a:t>
            </a:r>
            <a:r>
              <a:rPr lang="cs-CZ" sz="1000" dirty="0" smtClean="0"/>
              <a:t> </a:t>
            </a:r>
            <a:r>
              <a:rPr lang="cs-CZ" sz="1000" dirty="0" err="1" smtClean="0"/>
              <a:t>visible</a:t>
            </a:r>
            <a:r>
              <a:rPr lang="cs-CZ" sz="1000" dirty="0" smtClean="0"/>
              <a:t> and </a:t>
            </a:r>
            <a:r>
              <a:rPr lang="cs-CZ" sz="1000" dirty="0" err="1" smtClean="0"/>
              <a:t>that</a:t>
            </a:r>
            <a:r>
              <a:rPr lang="cs-CZ" sz="1000" dirty="0" smtClean="0"/>
              <a:t> </a:t>
            </a:r>
            <a:r>
              <a:rPr lang="cs-CZ" sz="1000" dirty="0" err="1" smtClean="0"/>
              <a:t>makes</a:t>
            </a:r>
            <a:r>
              <a:rPr lang="cs-CZ" sz="1000" dirty="0" smtClean="0"/>
              <a:t> </a:t>
            </a:r>
            <a:r>
              <a:rPr lang="cs-CZ" sz="1000" dirty="0" err="1" smtClean="0"/>
              <a:t>the</a:t>
            </a:r>
            <a:r>
              <a:rPr lang="cs-CZ" sz="1000" dirty="0" smtClean="0"/>
              <a:t> </a:t>
            </a:r>
            <a:r>
              <a:rPr lang="cs-CZ" sz="1000" dirty="0" err="1" smtClean="0"/>
              <a:t>sparsity</a:t>
            </a:r>
            <a:r>
              <a:rPr lang="cs-CZ" sz="1000" dirty="0" smtClean="0"/>
              <a:t> </a:t>
            </a:r>
            <a:r>
              <a:rPr lang="cs-CZ" sz="1000" i="1" dirty="0" err="1" smtClean="0"/>
              <a:t>appear</a:t>
            </a:r>
            <a:r>
              <a:rPr lang="cs-CZ" sz="1000" dirty="0" smtClean="0"/>
              <a:t> </a:t>
            </a:r>
            <a:r>
              <a:rPr lang="cs-CZ" sz="1000" dirty="0" err="1" smtClean="0"/>
              <a:t>different</a:t>
            </a:r>
            <a:r>
              <a:rPr lang="cs-CZ" sz="1000" dirty="0" smtClean="0"/>
              <a:t>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3164299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Schur Complement Trick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noProof="0" dirty="0" smtClean="0"/>
                  <a:t>Then the matrix is partitioned as</a:t>
                </a:r>
                <a:br>
                  <a:rPr lang="en-US" noProof="0" dirty="0" smtClean="0"/>
                </a:b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/>
                      </a:rPr>
                      <m:t>𝑃</m:t>
                    </m:r>
                    <m:r>
                      <m:rPr>
                        <m:sty m:val="p"/>
                      </m:rPr>
                      <a:rPr lang="en-US" b="0" i="1" noProof="0" smtClean="0">
                        <a:latin typeface="Cambria Math"/>
                      </a:rPr>
                      <m:t>Λ</m:t>
                    </m:r>
                    <m:sSup>
                      <m:sSupPr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latin typeface="Cambria Math"/>
                          </a:rPr>
                          <m:t>𝑃</m:t>
                        </m:r>
                      </m:e>
                      <m:sup>
                        <m:r>
                          <a:rPr lang="en-US" b="0" i="1" noProof="0" smtClean="0"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en-US" b="0" i="1" noProof="0" smtClean="0">
                        <a:latin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noProof="0" smtClean="0">
                                  <a:latin typeface="Cambria Math"/>
                                </a:rPr>
                                <m:t>𝐴</m:t>
                              </m:r>
                            </m:e>
                            <m:e>
                              <m:r>
                                <a:rPr lang="en-US" b="0" i="1" noProof="0" smtClean="0">
                                  <a:latin typeface="Cambria Math"/>
                                </a:rPr>
                                <m:t>𝑈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en-US" i="1" noProof="0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noProof="0" smtClean="0">
                                      <a:latin typeface="Cambria Math"/>
                                    </a:rPr>
                                    <m:t>𝑈</m:t>
                                  </m:r>
                                </m:e>
                                <m:sup>
                                  <m:r>
                                    <a:rPr lang="en-US" b="0" i="1" noProof="0" smtClean="0">
                                      <a:latin typeface="Cambria Math"/>
                                    </a:rPr>
                                    <m:t>𝑇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b="0" i="1" noProof="0" smtClean="0">
                                  <a:latin typeface="Cambria Math"/>
                                </a:rPr>
                                <m:t>𝐷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noProof="0" dirty="0" smtClean="0"/>
                  <a:t/>
                </a:r>
                <a:br>
                  <a:rPr lang="en-US" noProof="0" dirty="0" smtClean="0"/>
                </a:br>
                <a:r>
                  <a:rPr lang="en-US" noProof="0" dirty="0" smtClean="0"/>
                  <a:t>and the linear system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noProof="0">
                        <a:latin typeface="Cambria Math"/>
                      </a:rPr>
                      <m:t>Λ</m:t>
                    </m:r>
                    <m:r>
                      <a:rPr lang="en-US" b="1" i="1" noProof="0" smtClean="0">
                        <a:latin typeface="Cambria Math"/>
                      </a:rPr>
                      <m:t>𝒙</m:t>
                    </m:r>
                    <m:r>
                      <a:rPr lang="en-US" b="0" i="1" noProof="0" smtClean="0">
                        <a:latin typeface="Cambria Math"/>
                      </a:rPr>
                      <m:t>=</m:t>
                    </m:r>
                    <m:r>
                      <a:rPr lang="en-US" b="1" i="1" noProof="0" smtClean="0">
                        <a:latin typeface="Cambria Math"/>
                      </a:rPr>
                      <m:t>𝒃</m:t>
                    </m:r>
                  </m:oMath>
                </a14:m>
                <a:r>
                  <a:rPr lang="en-US" noProof="0" dirty="0" smtClean="0"/>
                  <a:t> partitioned as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 noProof="0">
                                  <a:latin typeface="Cambria Math"/>
                                </a:rPr>
                                <m:t>𝐴</m:t>
                              </m:r>
                            </m:e>
                            <m:e>
                              <m:r>
                                <a:rPr lang="en-US" i="1" noProof="0">
                                  <a:latin typeface="Cambria Math"/>
                                </a:rPr>
                                <m:t>𝑈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en-US" i="1" noProof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0">
                                      <a:latin typeface="Cambria Math"/>
                                    </a:rPr>
                                    <m:t>𝑈</m:t>
                                  </m:r>
                                </m:e>
                                <m:sup>
                                  <m:r>
                                    <a:rPr lang="en-US" i="1" noProof="0">
                                      <a:latin typeface="Cambria Math"/>
                                    </a:rPr>
                                    <m:t>𝑇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i="1" noProof="0">
                                  <a:latin typeface="Cambria Math"/>
                                </a:rPr>
                                <m:t>𝐷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b="1" i="1" noProof="0">
                                  <a:latin typeface="Cambria Math"/>
                                </a:rPr>
                                <m:t>𝒑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noProof="0" smtClean="0">
                                  <a:latin typeface="Cambria Math"/>
                                </a:rPr>
                                <m:t>𝒍</m:t>
                              </m:r>
                            </m:e>
                          </m:mr>
                        </m:m>
                      </m:e>
                    </m:d>
                    <m:r>
                      <a:rPr lang="en-US" i="1" noProof="0">
                        <a:latin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b="1" i="1" noProof="0">
                                  <a:latin typeface="Cambria Math"/>
                                </a:rPr>
                                <m:t>𝒖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noProof="0">
                                  <a:latin typeface="Cambria Math"/>
                                </a:rPr>
                                <m:t>𝒗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noProof="0" dirty="0" smtClean="0"/>
                  <a:t> with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b="1" i="1" noProof="0">
                                  <a:latin typeface="Cambria Math"/>
                                </a:rPr>
                                <m:t>𝒑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noProof="0" smtClean="0">
                                  <a:latin typeface="Cambria Math"/>
                                </a:rPr>
                                <m:t>𝒍</m:t>
                              </m:r>
                            </m:e>
                          </m:mr>
                        </m:m>
                      </m:e>
                    </m:d>
                    <m:r>
                      <a:rPr lang="en-US" i="1" noProof="0">
                        <a:latin typeface="Cambria Math"/>
                      </a:rPr>
                      <m:t>=</m:t>
                    </m:r>
                    <m:r>
                      <a:rPr lang="en-US" b="0" i="1" noProof="0" smtClean="0">
                        <a:latin typeface="Cambria Math"/>
                      </a:rPr>
                      <m:t>𝑃</m:t>
                    </m:r>
                    <m:r>
                      <a:rPr lang="en-US" b="1" i="1" noProof="0" smtClean="0">
                        <a:latin typeface="Cambria Math"/>
                      </a:rPr>
                      <m:t>𝒙</m:t>
                    </m:r>
                  </m:oMath>
                </a14:m>
                <a:r>
                  <a:rPr lang="en-US" b="1" noProof="0" dirty="0" smtClean="0"/>
                  <a:t> ,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b="1" i="1" noProof="0">
                                  <a:latin typeface="Cambria Math"/>
                                </a:rPr>
                                <m:t>𝒖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noProof="0">
                                  <a:latin typeface="Cambria Math"/>
                                </a:rPr>
                                <m:t>𝒗</m:t>
                              </m:r>
                            </m:e>
                          </m:mr>
                        </m:m>
                      </m:e>
                    </m:d>
                    <m:r>
                      <a:rPr lang="en-US" b="1" i="1" noProof="0" smtClean="0">
                        <a:latin typeface="Cambria Math"/>
                      </a:rPr>
                      <m:t>=</m:t>
                    </m:r>
                    <m:r>
                      <a:rPr lang="en-US" b="0" i="1" noProof="0" smtClean="0">
                        <a:latin typeface="Cambria Math"/>
                      </a:rPr>
                      <m:t>𝑃</m:t>
                    </m:r>
                    <m:r>
                      <a:rPr lang="en-US" b="1" i="1" noProof="0" smtClean="0">
                        <a:latin typeface="Cambria Math"/>
                      </a:rPr>
                      <m:t>𝒃</m:t>
                    </m:r>
                  </m:oMath>
                </a14:m>
                <a:r>
                  <a:rPr lang="en-US" noProof="0" dirty="0"/>
                  <a:t> </a:t>
                </a:r>
                <a:endParaRPr lang="en-US" b="1" noProof="0" dirty="0" smtClean="0"/>
              </a:p>
              <a:p>
                <a:r>
                  <a:rPr lang="en-US" noProof="0" dirty="0" smtClean="0"/>
                  <a:t>The Schur complement of A is </a:t>
                </a:r>
                <a14:m>
                  <m:oMath xmlns:m="http://schemas.openxmlformats.org/officeDocument/2006/math">
                    <m:r>
                      <a:rPr lang="en-US" b="0" i="0" noProof="0" smtClean="0">
                        <a:latin typeface="Cambria Math"/>
                      </a:rPr>
                      <m:t> </m:t>
                    </m:r>
                    <m:r>
                      <a:rPr lang="en-US" b="0" i="1" noProof="0" smtClean="0">
                        <a:latin typeface="Cambria Math"/>
                      </a:rPr>
                      <m:t>𝐴</m:t>
                    </m:r>
                    <m:r>
                      <a:rPr lang="en-US" b="0" i="1" noProof="0" smtClean="0">
                        <a:latin typeface="Cambria Math"/>
                      </a:rPr>
                      <m:t>−</m:t>
                    </m:r>
                    <m:r>
                      <a:rPr lang="en-US" b="0" i="1" noProof="0" smtClean="0">
                        <a:latin typeface="Cambria Math"/>
                      </a:rPr>
                      <m:t>𝑈</m:t>
                    </m:r>
                    <m:sSup>
                      <m:sSupPr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en-US" b="0" i="1" noProof="0" smtClean="0">
                            <a:latin typeface="Cambria Math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latin typeface="Cambria Math"/>
                          </a:rPr>
                          <m:t>𝑈</m:t>
                        </m:r>
                      </m:e>
                      <m:sup>
                        <m:r>
                          <a:rPr lang="en-US" b="0" i="1" noProof="0" smtClean="0">
                            <a:latin typeface="Cambria Math"/>
                          </a:rPr>
                          <m:t>𝑇</m:t>
                        </m:r>
                      </m:sup>
                    </m:sSup>
                  </m:oMath>
                </a14:m>
                <a:endParaRPr lang="en-US" noProof="0" dirty="0" smtClean="0"/>
              </a:p>
              <a:p>
                <a:endParaRPr lang="en-US" noProof="0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329" t="-11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81583" y="4133088"/>
            <a:ext cx="7725115" cy="2305372"/>
            <a:chOff x="626830" y="4133088"/>
            <a:chExt cx="7725115" cy="230537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2422" y="4242816"/>
              <a:ext cx="2195644" cy="219564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6301" y="4242816"/>
              <a:ext cx="2195644" cy="219564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Oval 10"/>
            <p:cNvSpPr/>
            <p:nvPr/>
          </p:nvSpPr>
          <p:spPr bwMode="auto">
            <a:xfrm>
              <a:off x="3272694" y="4133088"/>
              <a:ext cx="237744" cy="237744"/>
            </a:xfrm>
            <a:prstGeom prst="ellipse">
              <a:avLst/>
            </a:prstGeom>
            <a:noFill/>
            <a:ln w="38100" cap="flat" cmpd="sng" algn="ctr">
              <a:solidFill>
                <a:srgbClr val="B9000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charset="0"/>
              </a:endParaRPr>
            </a:p>
          </p:txBody>
        </p:sp>
        <p:cxnSp>
          <p:nvCxnSpPr>
            <p:cNvPr id="13" name="Straight Connector 12"/>
            <p:cNvCxnSpPr>
              <a:stCxn id="11" idx="0"/>
            </p:cNvCxnSpPr>
            <p:nvPr/>
          </p:nvCxnSpPr>
          <p:spPr bwMode="auto">
            <a:xfrm>
              <a:off x="3391566" y="4133088"/>
              <a:ext cx="4960379" cy="10058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/>
            <p:cNvCxnSpPr>
              <a:stCxn id="11" idx="3"/>
            </p:cNvCxnSpPr>
            <p:nvPr/>
          </p:nvCxnSpPr>
          <p:spPr bwMode="auto">
            <a:xfrm>
              <a:off x="3307511" y="4336015"/>
              <a:ext cx="2848790" cy="210244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830" y="4261104"/>
              <a:ext cx="2177356" cy="217735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0" name="TextBox 19"/>
          <p:cNvSpPr txBox="1"/>
          <p:nvPr/>
        </p:nvSpPr>
        <p:spPr>
          <a:xfrm>
            <a:off x="6471897" y="3762863"/>
            <a:ext cx="87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92×6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117817" y="5156404"/>
            <a:ext cx="87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92×6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84817" y="3762862"/>
            <a:ext cx="1370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&lt;1% </a:t>
            </a:r>
            <a:r>
              <a:rPr lang="cs-CZ" dirty="0" err="1" smtClean="0"/>
              <a:t>nnz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450968" y="3762861"/>
            <a:ext cx="1540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&gt;40% </a:t>
            </a:r>
            <a:r>
              <a:rPr lang="cs-CZ" dirty="0" err="1" smtClean="0"/>
              <a:t>nnz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74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Schur Complement Trick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noProof="0" dirty="0" smtClean="0"/>
                  <a:t>The linear system</a:t>
                </a:r>
                <a:br>
                  <a:rPr lang="en-US" noProof="0" dirty="0" smtClean="0"/>
                </a:b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 noProof="0">
                                  <a:latin typeface="Cambria Math"/>
                                </a:rPr>
                                <m:t>𝐴</m:t>
                              </m:r>
                            </m:e>
                            <m:e>
                              <m:r>
                                <a:rPr lang="en-US" i="1" noProof="0">
                                  <a:latin typeface="Cambria Math"/>
                                </a:rPr>
                                <m:t>𝑈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en-US" i="1" noProof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0">
                                      <a:latin typeface="Cambria Math"/>
                                    </a:rPr>
                                    <m:t>𝑈</m:t>
                                  </m:r>
                                </m:e>
                                <m:sup>
                                  <m:r>
                                    <a:rPr lang="en-US" i="1" noProof="0">
                                      <a:latin typeface="Cambria Math"/>
                                    </a:rPr>
                                    <m:t>𝑇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i="1" noProof="0">
                                  <a:latin typeface="Cambria Math"/>
                                </a:rPr>
                                <m:t>𝐷</m:t>
                              </m:r>
                            </m:e>
                          </m:mr>
                        </m:m>
                      </m:e>
                    </m:d>
                    <m:sSup>
                      <m:sSupPr>
                        <m:ctrlPr>
                          <a:rPr lang="en-US" i="1" noProof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noProof="0">
                            <a:latin typeface="Cambria Math"/>
                          </a:rPr>
                          <m:t>𝑃</m:t>
                        </m:r>
                      </m:e>
                      <m:sup>
                        <m:r>
                          <a:rPr lang="en-US" i="1" noProof="0">
                            <a:latin typeface="Cambria Math"/>
                          </a:rPr>
                          <m:t>−1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b="1" i="1" noProof="0" smtClean="0">
                                  <a:latin typeface="Cambria Math"/>
                                </a:rPr>
                                <m:t>𝒑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noProof="0" smtClean="0">
                                  <a:latin typeface="Cambria Math"/>
                                </a:rPr>
                                <m:t>𝒍</m:t>
                              </m:r>
                            </m:e>
                          </m:mr>
                        </m:m>
                      </m:e>
                    </m:d>
                    <m:r>
                      <a:rPr lang="en-US" i="1" noProof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i="1" noProof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noProof="0">
                            <a:latin typeface="Cambria Math"/>
                          </a:rPr>
                          <m:t>𝑃</m:t>
                        </m:r>
                      </m:e>
                      <m:sup>
                        <m:r>
                          <a:rPr lang="en-US" i="1" noProof="0">
                            <a:latin typeface="Cambria Math"/>
                          </a:rPr>
                          <m:t>−1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b="1" i="1" noProof="0" smtClean="0">
                                  <a:latin typeface="Cambria Math"/>
                                </a:rPr>
                                <m:t>𝒖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noProof="0" smtClean="0">
                                  <a:latin typeface="Cambria Math"/>
                                </a:rPr>
                                <m:t>𝒗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noProof="0" dirty="0" smtClean="0"/>
                  <a:t/>
                </a:r>
                <a:br>
                  <a:rPr lang="en-US" noProof="0" dirty="0" smtClean="0"/>
                </a:br>
                <a:r>
                  <a:rPr lang="en-US" noProof="0" dirty="0"/>
                  <a:t>can be solved as</a:t>
                </a:r>
                <a:r>
                  <a:rPr lang="en-US" noProof="0" dirty="0" smtClean="0"/>
                  <a:t/>
                </a:r>
                <a:br>
                  <a:rPr lang="en-US" noProof="0" dirty="0" smtClean="0"/>
                </a:br>
                <a14:m>
                  <m:oMath xmlns:m="http://schemas.openxmlformats.org/officeDocument/2006/math">
                    <m:d>
                      <m:dPr>
                        <m:ctrlPr>
                          <a:rPr lang="en-US" b="1" i="1" noProof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 noProof="0">
                            <a:latin typeface="Cambria Math"/>
                          </a:rPr>
                          <m:t>𝐴</m:t>
                        </m:r>
                        <m:r>
                          <a:rPr lang="en-US" i="1" noProof="0">
                            <a:latin typeface="Cambria Math"/>
                          </a:rPr>
                          <m:t>−</m:t>
                        </m:r>
                        <m:r>
                          <a:rPr lang="en-US" i="1" noProof="0">
                            <a:latin typeface="Cambria Math"/>
                          </a:rPr>
                          <m:t>𝑈</m:t>
                        </m:r>
                        <m:sSup>
                          <m:sSupPr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 noProof="0">
                                <a:latin typeface="Cambria Math"/>
                              </a:rPr>
                              <m:t>𝐷</m:t>
                            </m:r>
                          </m:e>
                          <m:sup>
                            <m:r>
                              <a:rPr lang="en-US" i="1" noProof="0">
                                <a:latin typeface="Cambria Math"/>
                              </a:rPr>
                              <m:t>−1</m:t>
                            </m:r>
                          </m:sup>
                        </m:sSup>
                        <m:sSup>
                          <m:sSupPr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 noProof="0">
                                <a:latin typeface="Cambria Math"/>
                              </a:rPr>
                              <m:t>𝑈</m:t>
                            </m:r>
                          </m:e>
                          <m:sup>
                            <m:r>
                              <a:rPr lang="en-US" i="1" noProof="0">
                                <a:latin typeface="Cambria Math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lang="en-US" b="1" i="1" noProof="0" smtClean="0">
                        <a:latin typeface="Cambria Math"/>
                      </a:rPr>
                      <m:t>𝒑</m:t>
                    </m:r>
                    <m:r>
                      <a:rPr lang="en-US" b="1" i="1" noProof="0" smtClean="0">
                        <a:latin typeface="Cambria Math"/>
                      </a:rPr>
                      <m:t>=</m:t>
                    </m:r>
                    <m:r>
                      <a:rPr lang="en-US" b="1" i="1" noProof="0" smtClean="0">
                        <a:latin typeface="Cambria Math"/>
                      </a:rPr>
                      <m:t>𝒖</m:t>
                    </m:r>
                    <m:r>
                      <a:rPr lang="en-US" b="1" i="1" noProof="0" smtClean="0">
                        <a:latin typeface="Cambria Math"/>
                      </a:rPr>
                      <m:t>−</m:t>
                    </m:r>
                    <m:r>
                      <a:rPr lang="en-US" i="1" noProof="0">
                        <a:latin typeface="Cambria Math"/>
                      </a:rPr>
                      <m:t>𝑈</m:t>
                    </m:r>
                    <m:sSup>
                      <m:sSupPr>
                        <m:ctrlPr>
                          <a:rPr lang="en-US" i="1" noProof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noProof="0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en-US" i="1" noProof="0"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en-US" b="1" i="1" noProof="0" smtClean="0">
                        <a:latin typeface="Cambria Math"/>
                      </a:rPr>
                      <m:t>𝒗</m:t>
                    </m:r>
                  </m:oMath>
                </a14:m>
                <a:r>
                  <a:rPr lang="en-US" b="1" noProof="0" dirty="0" smtClean="0"/>
                  <a:t/>
                </a:r>
                <a:br>
                  <a:rPr lang="en-US" b="1" noProof="0" dirty="0" smtClean="0"/>
                </a:br>
                <a14:m>
                  <m:oMath xmlns:m="http://schemas.openxmlformats.org/officeDocument/2006/math">
                    <m:r>
                      <a:rPr lang="en-US" b="1" i="1" noProof="0" smtClean="0">
                        <a:latin typeface="Cambria Math"/>
                      </a:rPr>
                      <m:t>𝒍</m:t>
                    </m:r>
                    <m:r>
                      <a:rPr lang="en-US" b="1" i="1" noProof="0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i="1" noProof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noProof="0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en-US" i="1" noProof="0">
                            <a:latin typeface="Cambria Math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i="1" noProof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noProof="0">
                            <a:latin typeface="Cambria Math"/>
                          </a:rPr>
                          <m:t>𝒗</m:t>
                        </m:r>
                        <m:r>
                          <a:rPr lang="en-US" b="1" i="1" noProof="0"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 noProof="0">
                                <a:latin typeface="Cambria Math"/>
                              </a:rPr>
                              <m:t>𝑈</m:t>
                            </m:r>
                          </m:e>
                          <m:sup>
                            <m:r>
                              <a:rPr lang="en-US" i="1" noProof="0">
                                <a:latin typeface="Cambria Math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noProof="0" smtClean="0">
                            <a:latin typeface="Cambria Math"/>
                          </a:rPr>
                          <m:t>𝒑</m:t>
                        </m:r>
                      </m:e>
                    </m:d>
                  </m:oMath>
                </a14:m>
                <a:endParaRPr lang="en-US" b="1" noProof="0" dirty="0" smtClean="0"/>
              </a:p>
              <a:p>
                <a:endParaRPr lang="en-US" b="1" noProof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329" t="-11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2843783" y="3215268"/>
            <a:ext cx="4855465" cy="3179543"/>
            <a:chOff x="2843783" y="3215268"/>
            <a:chExt cx="4855465" cy="3179543"/>
          </a:xfrm>
        </p:grpSpPr>
        <p:cxnSp>
          <p:nvCxnSpPr>
            <p:cNvPr id="6" name="Straight Arrow Connector 5"/>
            <p:cNvCxnSpPr/>
            <p:nvPr/>
          </p:nvCxnSpPr>
          <p:spPr bwMode="auto">
            <a:xfrm flipH="1">
              <a:off x="5966726" y="3446101"/>
              <a:ext cx="7" cy="294871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783" y="3446101"/>
              <a:ext cx="2948709" cy="294870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6229659" y="4689622"/>
              <a:ext cx="14695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57957</a:t>
              </a:r>
              <a:r>
                <a:rPr lang="cs-CZ" dirty="0" smtClean="0"/>
                <a:t>×3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229659" y="3215268"/>
              <a:ext cx="96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92×6</a:t>
              </a:r>
              <a:endParaRPr lang="en-US" dirty="0"/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>
              <a:off x="5966726" y="3358260"/>
              <a:ext cx="7" cy="8784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65651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Schur Complement Trick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  <p:pic>
        <p:nvPicPr>
          <p:cNvPr id="33" name="Content Placeholder 30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8460" r="12049" b="11435"/>
          <a:stretch/>
        </p:blipFill>
        <p:spPr>
          <a:xfrm>
            <a:off x="1017691" y="765175"/>
            <a:ext cx="7180056" cy="5330825"/>
          </a:xfrm>
        </p:spPr>
      </p:pic>
    </p:spTree>
    <p:extLst>
      <p:ext uri="{BB962C8B-B14F-4D97-AF65-F5344CB8AC3E}">
        <p14:creationId xmlns:p14="http://schemas.microsoft.com/office/powerpoint/2010/main" val="73388791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iterative methods?</a:t>
            </a:r>
            <a:endParaRPr lang="en-US" noProof="0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Who will do seminar on</a:t>
            </a:r>
            <a:endParaRPr lang="en-US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3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subspace methods?</a:t>
            </a:r>
            <a:endParaRPr lang="en-US" noProof="0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Who will do seminar on</a:t>
            </a:r>
            <a:endParaRPr lang="en-US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5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Back to bundling</a:t>
            </a:r>
            <a:endParaRPr lang="en-US" noProof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And now …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51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Calculating Covariances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noProof="0" dirty="0" smtClean="0"/>
                  <a:t>System covariances (variable covariances)</a:t>
                </a:r>
              </a:p>
              <a:p>
                <a:pPr lvl="1"/>
                <a:r>
                  <a:rPr lang="en-US" noProof="0" dirty="0" smtClean="0"/>
                  <a:t>Different from edge (observation) covariances</a:t>
                </a:r>
              </a:p>
              <a:p>
                <a:r>
                  <a:rPr lang="en-US" noProof="0" dirty="0" smtClean="0"/>
                  <a:t>Obtained by inverting the information matrix </a:t>
                </a:r>
                <a:r>
                  <a:rPr lang="en-US" noProof="0" dirty="0"/>
                  <a:t>Λ</a:t>
                </a:r>
              </a:p>
              <a:p>
                <a:pPr lvl="1"/>
                <a:r>
                  <a:rPr lang="en-US" noProof="0" dirty="0" smtClean="0"/>
                  <a:t>Inverse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noProof="0" smtClean="0">
                        <a:latin typeface="Cambria Math"/>
                      </a:rPr>
                      <m:t>Σ</m:t>
                    </m:r>
                    <m:r>
                      <a:rPr lang="en-US" b="0" i="1" noProof="0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noProof="0"/>
                          <m:t>Λ</m:t>
                        </m:r>
                      </m:e>
                      <m:sup>
                        <m:r>
                          <a:rPr lang="en-US" b="0" i="1" noProof="0" smtClean="0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noProof="0" dirty="0" smtClean="0"/>
                  <a:t> is fully dense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329" t="-11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  <p:sp>
        <p:nvSpPr>
          <p:cNvPr id="6" name="Šipka doprava 53"/>
          <p:cNvSpPr/>
          <p:nvPr/>
        </p:nvSpPr>
        <p:spPr>
          <a:xfrm>
            <a:off x="3451385" y="5124618"/>
            <a:ext cx="250351" cy="235195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7" name="Šipka doprava 54"/>
          <p:cNvSpPr/>
          <p:nvPr/>
        </p:nvSpPr>
        <p:spPr>
          <a:xfrm>
            <a:off x="6125696" y="5124618"/>
            <a:ext cx="250351" cy="235195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8" name="Picture 2" descr="http://i.imgur.com/CQrXK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189" y="2105929"/>
            <a:ext cx="2890256" cy="213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/>
          <p:cNvGrpSpPr/>
          <p:nvPr/>
        </p:nvGrpSpPr>
        <p:grpSpPr>
          <a:xfrm>
            <a:off x="148873" y="3255830"/>
            <a:ext cx="3088849" cy="3023195"/>
            <a:chOff x="484789" y="2527598"/>
            <a:chExt cx="3924300" cy="3840889"/>
          </a:xfrm>
        </p:grpSpPr>
        <p:grpSp>
          <p:nvGrpSpPr>
            <p:cNvPr id="9" name="Skupina 172"/>
            <p:cNvGrpSpPr/>
            <p:nvPr/>
          </p:nvGrpSpPr>
          <p:grpSpPr>
            <a:xfrm>
              <a:off x="484789" y="3739587"/>
              <a:ext cx="3924300" cy="2628900"/>
              <a:chOff x="484789" y="3739587"/>
              <a:chExt cx="3924300" cy="2628900"/>
            </a:xfrm>
          </p:grpSpPr>
          <p:pic>
            <p:nvPicPr>
              <p:cNvPr id="10" name="Picture 8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4789" y="3739587"/>
                <a:ext cx="3924300" cy="2628900"/>
              </a:xfrm>
              <a:prstGeom prst="rect">
                <a:avLst/>
              </a:prstGeom>
              <a:ln>
                <a:noFill/>
              </a:ln>
              <a:effectLst>
                <a:glow rad="228600">
                  <a:schemeClr val="tx1">
                    <a:alpha val="40000"/>
                  </a:schemeClr>
                </a:glow>
              </a:effectLst>
            </p:spPr>
          </p:pic>
          <p:sp>
            <p:nvSpPr>
              <p:cNvPr id="11" name="Obdélník 41"/>
              <p:cNvSpPr/>
              <p:nvPr/>
            </p:nvSpPr>
            <p:spPr>
              <a:xfrm>
                <a:off x="1288177" y="5321775"/>
                <a:ext cx="57374" cy="5737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320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Obdélník 42"/>
              <p:cNvSpPr/>
              <p:nvPr/>
            </p:nvSpPr>
            <p:spPr>
              <a:xfrm>
                <a:off x="1733449" y="5689784"/>
                <a:ext cx="57374" cy="5737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320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Obdélník 43"/>
              <p:cNvSpPr/>
              <p:nvPr/>
            </p:nvSpPr>
            <p:spPr>
              <a:xfrm>
                <a:off x="1422690" y="5576656"/>
                <a:ext cx="57374" cy="5737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320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Obdélník 44"/>
              <p:cNvSpPr/>
              <p:nvPr/>
            </p:nvSpPr>
            <p:spPr>
              <a:xfrm>
                <a:off x="3018532" y="5167054"/>
                <a:ext cx="57374" cy="5737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320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Obdélník 45"/>
              <p:cNvSpPr/>
              <p:nvPr/>
            </p:nvSpPr>
            <p:spPr>
              <a:xfrm>
                <a:off x="2269921" y="5075291"/>
                <a:ext cx="57374" cy="5737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320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Obdélník 46"/>
              <p:cNvSpPr/>
              <p:nvPr/>
            </p:nvSpPr>
            <p:spPr>
              <a:xfrm>
                <a:off x="2898825" y="5089477"/>
                <a:ext cx="57374" cy="5737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320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Obdélník 47"/>
              <p:cNvSpPr/>
              <p:nvPr/>
            </p:nvSpPr>
            <p:spPr>
              <a:xfrm>
                <a:off x="2215009" y="5652086"/>
                <a:ext cx="57374" cy="5737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3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8" name="Skupina 124"/>
            <p:cNvGrpSpPr/>
            <p:nvPr/>
          </p:nvGrpSpPr>
          <p:grpSpPr>
            <a:xfrm>
              <a:off x="1420151" y="2527598"/>
              <a:ext cx="1800458" cy="2851551"/>
              <a:chOff x="1420151" y="2527598"/>
              <a:chExt cx="1800458" cy="2851551"/>
            </a:xfrm>
          </p:grpSpPr>
          <p:pic>
            <p:nvPicPr>
              <p:cNvPr id="19" name="Picture 2" descr="http://upload.wikimedia.org/wikipedia/commons/thumb/f/f6/Gaussian_Filter.svg/2000px-Gaussian_Filter.svg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57" b="8399"/>
              <a:stretch/>
            </p:blipFill>
            <p:spPr bwMode="auto">
              <a:xfrm>
                <a:off x="1420151" y="2527598"/>
                <a:ext cx="1800458" cy="9811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Ovál 83"/>
              <p:cNvSpPr/>
              <p:nvPr/>
            </p:nvSpPr>
            <p:spPr>
              <a:xfrm>
                <a:off x="1997607" y="4809596"/>
                <a:ext cx="602002" cy="569553"/>
              </a:xfrm>
              <a:prstGeom prst="ellipse">
                <a:avLst/>
              </a:prstGeom>
              <a:noFill/>
              <a:ln w="19050">
                <a:solidFill>
                  <a:schemeClr val="tx1">
                    <a:lumMod val="95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21" name="Přímá spojnice 84"/>
              <p:cNvCxnSpPr>
                <a:stCxn id="20" idx="2"/>
              </p:cNvCxnSpPr>
              <p:nvPr/>
            </p:nvCxnSpPr>
            <p:spPr>
              <a:xfrm flipV="1">
                <a:off x="1997607" y="3454400"/>
                <a:ext cx="0" cy="1639973"/>
              </a:xfrm>
              <a:prstGeom prst="line">
                <a:avLst/>
              </a:prstGeom>
              <a:ln w="19050">
                <a:solidFill>
                  <a:schemeClr val="tx1">
                    <a:lumMod val="95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22" name="Přímá spojnice 85"/>
              <p:cNvCxnSpPr/>
              <p:nvPr/>
            </p:nvCxnSpPr>
            <p:spPr>
              <a:xfrm flipV="1">
                <a:off x="2599609" y="3454400"/>
                <a:ext cx="0" cy="1666467"/>
              </a:xfrm>
              <a:prstGeom prst="line">
                <a:avLst/>
              </a:prstGeom>
              <a:ln w="19050">
                <a:solidFill>
                  <a:schemeClr val="tx1">
                    <a:lumMod val="95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</p:grpSp>
      </p:grpSp>
      <p:grpSp>
        <p:nvGrpSpPr>
          <p:cNvPr id="23" name="Skupina 171"/>
          <p:cNvGrpSpPr/>
          <p:nvPr/>
        </p:nvGrpSpPr>
        <p:grpSpPr>
          <a:xfrm>
            <a:off x="6246800" y="4460956"/>
            <a:ext cx="2764196" cy="1527309"/>
            <a:chOff x="4153087" y="1379774"/>
            <a:chExt cx="3430236" cy="1895318"/>
          </a:xfrm>
        </p:grpSpPr>
        <p:cxnSp>
          <p:nvCxnSpPr>
            <p:cNvPr id="24" name="Přímá spojnice 26"/>
            <p:cNvCxnSpPr>
              <a:stCxn id="28" idx="4"/>
              <a:endCxn id="43" idx="3"/>
            </p:cNvCxnSpPr>
            <p:nvPr/>
          </p:nvCxnSpPr>
          <p:spPr>
            <a:xfrm flipH="1">
              <a:off x="5038188" y="1379774"/>
              <a:ext cx="359591" cy="186663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7"/>
            <p:cNvCxnSpPr>
              <a:stCxn id="28" idx="4"/>
              <a:endCxn id="42" idx="3"/>
            </p:cNvCxnSpPr>
            <p:nvPr/>
          </p:nvCxnSpPr>
          <p:spPr>
            <a:xfrm flipH="1">
              <a:off x="4592916" y="1379774"/>
              <a:ext cx="804863" cy="149862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římá spojnice 28"/>
            <p:cNvCxnSpPr>
              <a:stCxn id="28" idx="4"/>
              <a:endCxn id="44" idx="3"/>
            </p:cNvCxnSpPr>
            <p:nvPr/>
          </p:nvCxnSpPr>
          <p:spPr>
            <a:xfrm flipH="1">
              <a:off x="4727429" y="1379774"/>
              <a:ext cx="670350" cy="17535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Přímá spojnice 29"/>
            <p:cNvCxnSpPr>
              <a:stCxn id="28" idx="4"/>
              <a:endCxn id="46" idx="2"/>
            </p:cNvCxnSpPr>
            <p:nvPr/>
          </p:nvCxnSpPr>
          <p:spPr>
            <a:xfrm>
              <a:off x="5397779" y="1379774"/>
              <a:ext cx="148194" cy="12808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ovnoramenný trojúhelník 37"/>
            <p:cNvSpPr/>
            <p:nvPr/>
          </p:nvSpPr>
          <p:spPr>
            <a:xfrm rot="15100160">
              <a:off x="5089178" y="1438659"/>
              <a:ext cx="390143" cy="368455"/>
            </a:xfrm>
            <a:prstGeom prst="triangle">
              <a:avLst/>
            </a:prstGeom>
            <a:solidFill>
              <a:srgbClr val="00B0F0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3200">
                <a:solidFill>
                  <a:schemeClr val="tx1"/>
                </a:solidFill>
              </a:endParaRPr>
            </a:p>
          </p:txBody>
        </p:sp>
        <p:grpSp>
          <p:nvGrpSpPr>
            <p:cNvPr id="29" name="Skupina 151"/>
            <p:cNvGrpSpPr/>
            <p:nvPr/>
          </p:nvGrpSpPr>
          <p:grpSpPr>
            <a:xfrm>
              <a:off x="4153087" y="1472908"/>
              <a:ext cx="3430236" cy="1802184"/>
              <a:chOff x="905722" y="3944974"/>
              <a:chExt cx="3430236" cy="1802184"/>
            </a:xfrm>
          </p:grpSpPr>
          <p:cxnSp>
            <p:nvCxnSpPr>
              <p:cNvPr id="30" name="Přímá spojnice 23"/>
              <p:cNvCxnSpPr>
                <a:stCxn id="39" idx="4"/>
                <a:endCxn id="43" idx="3"/>
              </p:cNvCxnSpPr>
              <p:nvPr/>
            </p:nvCxnSpPr>
            <p:spPr>
              <a:xfrm>
                <a:off x="1087336" y="4019275"/>
                <a:ext cx="703487" cy="169919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Přímá spojnice 24"/>
              <p:cNvCxnSpPr>
                <a:stCxn id="39" idx="4"/>
                <a:endCxn id="42" idx="3"/>
              </p:cNvCxnSpPr>
              <p:nvPr/>
            </p:nvCxnSpPr>
            <p:spPr>
              <a:xfrm>
                <a:off x="1087336" y="4019275"/>
                <a:ext cx="258215" cy="133118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Přímá spojnice 25"/>
              <p:cNvCxnSpPr>
                <a:stCxn id="39" idx="4"/>
                <a:endCxn id="44" idx="3"/>
              </p:cNvCxnSpPr>
              <p:nvPr/>
            </p:nvCxnSpPr>
            <p:spPr>
              <a:xfrm>
                <a:off x="1087336" y="4019275"/>
                <a:ext cx="392728" cy="158606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Přímá spojnice 30"/>
              <p:cNvCxnSpPr>
                <a:stCxn id="40" idx="4"/>
                <a:endCxn id="46" idx="2"/>
              </p:cNvCxnSpPr>
              <p:nvPr/>
            </p:nvCxnSpPr>
            <p:spPr>
              <a:xfrm flipH="1">
                <a:off x="2298608" y="3944974"/>
                <a:ext cx="1072136" cy="118769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Přímá spojnice 31"/>
              <p:cNvCxnSpPr>
                <a:stCxn id="40" idx="4"/>
                <a:endCxn id="47" idx="1"/>
              </p:cNvCxnSpPr>
              <p:nvPr/>
            </p:nvCxnSpPr>
            <p:spPr>
              <a:xfrm flipH="1">
                <a:off x="2898825" y="3944974"/>
                <a:ext cx="471919" cy="117319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římá spojnice 32"/>
              <p:cNvCxnSpPr>
                <a:stCxn id="40" idx="4"/>
                <a:endCxn id="45" idx="0"/>
              </p:cNvCxnSpPr>
              <p:nvPr/>
            </p:nvCxnSpPr>
            <p:spPr>
              <a:xfrm flipH="1">
                <a:off x="3047219" y="3944974"/>
                <a:ext cx="323525" cy="12220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Přímá spojnice 33"/>
              <p:cNvCxnSpPr>
                <a:stCxn id="41" idx="4"/>
                <a:endCxn id="47" idx="1"/>
              </p:cNvCxnSpPr>
              <p:nvPr/>
            </p:nvCxnSpPr>
            <p:spPr>
              <a:xfrm flipH="1">
                <a:off x="2898825" y="4698300"/>
                <a:ext cx="1437133" cy="41986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Přímá spojnice 34"/>
              <p:cNvCxnSpPr>
                <a:stCxn id="41" idx="4"/>
                <a:endCxn id="48" idx="1"/>
              </p:cNvCxnSpPr>
              <p:nvPr/>
            </p:nvCxnSpPr>
            <p:spPr>
              <a:xfrm flipH="1">
                <a:off x="2215009" y="4698300"/>
                <a:ext cx="2120949" cy="98247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Přímá spojnice 35"/>
              <p:cNvCxnSpPr>
                <a:stCxn id="41" idx="4"/>
                <a:endCxn id="45" idx="0"/>
              </p:cNvCxnSpPr>
              <p:nvPr/>
            </p:nvCxnSpPr>
            <p:spPr>
              <a:xfrm flipH="1">
                <a:off x="3047219" y="4698300"/>
                <a:ext cx="1288739" cy="46875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Rovnoramenný trojúhelník 36"/>
              <p:cNvSpPr/>
              <p:nvPr/>
            </p:nvSpPr>
            <p:spPr>
              <a:xfrm rot="13425764">
                <a:off x="905722" y="4103024"/>
                <a:ext cx="390143" cy="368455"/>
              </a:xfrm>
              <a:prstGeom prst="triangle">
                <a:avLst/>
              </a:prstGeom>
              <a:solidFill>
                <a:srgbClr val="00B0F0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320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Rovnoramenný trojúhelník 38"/>
              <p:cNvSpPr/>
              <p:nvPr/>
            </p:nvSpPr>
            <p:spPr>
              <a:xfrm rot="16145852">
                <a:off x="2994540" y="3958695"/>
                <a:ext cx="390143" cy="368455"/>
              </a:xfrm>
              <a:prstGeom prst="triangle">
                <a:avLst/>
              </a:prstGeom>
              <a:solidFill>
                <a:srgbClr val="00B0F0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320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Rovnoramenný trojúhelník 39"/>
              <p:cNvSpPr/>
              <p:nvPr/>
            </p:nvSpPr>
            <p:spPr>
              <a:xfrm rot="18596946">
                <a:off x="3874398" y="4545324"/>
                <a:ext cx="390143" cy="368455"/>
              </a:xfrm>
              <a:prstGeom prst="triangle">
                <a:avLst/>
              </a:prstGeom>
              <a:solidFill>
                <a:srgbClr val="00B0F0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320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Obdélník 41"/>
              <p:cNvSpPr/>
              <p:nvPr/>
            </p:nvSpPr>
            <p:spPr>
              <a:xfrm>
                <a:off x="1288177" y="5321775"/>
                <a:ext cx="57374" cy="5737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320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Obdélník 42"/>
              <p:cNvSpPr/>
              <p:nvPr/>
            </p:nvSpPr>
            <p:spPr>
              <a:xfrm>
                <a:off x="1733449" y="5689784"/>
                <a:ext cx="57374" cy="5737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320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Obdélník 43"/>
              <p:cNvSpPr/>
              <p:nvPr/>
            </p:nvSpPr>
            <p:spPr>
              <a:xfrm>
                <a:off x="1422690" y="5576656"/>
                <a:ext cx="57374" cy="5737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320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Obdélník 44"/>
              <p:cNvSpPr/>
              <p:nvPr/>
            </p:nvSpPr>
            <p:spPr>
              <a:xfrm>
                <a:off x="3018532" y="5167054"/>
                <a:ext cx="57374" cy="5737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320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Obdélník 45"/>
              <p:cNvSpPr/>
              <p:nvPr/>
            </p:nvSpPr>
            <p:spPr>
              <a:xfrm>
                <a:off x="2269921" y="5075291"/>
                <a:ext cx="57374" cy="5737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320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Obdélník 46"/>
              <p:cNvSpPr/>
              <p:nvPr/>
            </p:nvSpPr>
            <p:spPr>
              <a:xfrm>
                <a:off x="2898825" y="5089477"/>
                <a:ext cx="57374" cy="5737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320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Obdélník 47"/>
              <p:cNvSpPr/>
              <p:nvPr/>
            </p:nvSpPr>
            <p:spPr>
              <a:xfrm>
                <a:off x="2215009" y="5652086"/>
                <a:ext cx="57374" cy="5737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320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49" name="Shape 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90074" y="4228458"/>
            <a:ext cx="2027513" cy="2027513"/>
          </a:xfrm>
          <a:prstGeom prst="rect">
            <a:avLst/>
          </a:prstGeom>
          <a:noFill/>
          <a:ln>
            <a:noFill/>
          </a:ln>
          <a:effectLst>
            <a:glow rad="228600">
              <a:schemeClr val="tx1">
                <a:lumMod val="75000"/>
                <a:alpha val="40000"/>
              </a:schemeClr>
            </a:glow>
          </a:effectLst>
        </p:spPr>
      </p:pic>
      <p:sp>
        <p:nvSpPr>
          <p:cNvPr id="50" name="TextBox 13"/>
          <p:cNvSpPr txBox="1"/>
          <p:nvPr/>
        </p:nvSpPr>
        <p:spPr>
          <a:xfrm>
            <a:off x="4522167" y="3652772"/>
            <a:ext cx="763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Λ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238734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Bundler / Sparse Approach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1376"/>
            <a:ext cx="9144000" cy="530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230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Calculating Covariances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>
                <a:sym typeface="Helvetica" panose="020B0604020202020204" pitchFamily="34" charset="0"/>
              </a:rPr>
              <a:t>Use Cholesky factorization &amp; </a:t>
            </a:r>
            <a:r>
              <a:rPr lang="en-US" noProof="0" dirty="0" err="1" smtClean="0">
                <a:sym typeface="Helvetica" panose="020B0604020202020204" pitchFamily="34" charset="0"/>
              </a:rPr>
              <a:t>backsubstitution</a:t>
            </a:r>
            <a:r>
              <a:rPr lang="en-US" noProof="0" dirty="0" smtClean="0">
                <a:sym typeface="Helvetica" panose="020B0604020202020204" pitchFamily="34" charset="0"/>
              </a:rPr>
              <a:t>, keep only parts of the covariance to save memory</a:t>
            </a:r>
          </a:p>
          <a:p>
            <a:pPr lvl="1"/>
            <a:r>
              <a:rPr lang="en-US" noProof="0" dirty="0" smtClean="0">
                <a:sym typeface="Helvetica" panose="020B0604020202020204" pitchFamily="34" charset="0"/>
              </a:rPr>
              <a:t>The way Google‘s Ceres does it, gruesome performance</a:t>
            </a:r>
          </a:p>
          <a:p>
            <a:r>
              <a:rPr lang="en-US" noProof="0" dirty="0" smtClean="0">
                <a:sym typeface="Helvetica" panose="020B0604020202020204" pitchFamily="34" charset="0"/>
              </a:rPr>
              <a:t>Use SVD</a:t>
            </a:r>
          </a:p>
          <a:p>
            <a:pPr lvl="1"/>
            <a:r>
              <a:rPr lang="en-US" noProof="0" dirty="0" smtClean="0">
                <a:sym typeface="Helvetica" panose="020B0604020202020204" pitchFamily="34" charset="0"/>
              </a:rPr>
              <a:t>Another dead end explored by Google™ 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3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Calculating Covariances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noProof="0" dirty="0" smtClean="0">
                    <a:sym typeface="Helvetica" panose="020B0604020202020204" pitchFamily="34" charset="0"/>
                  </a:rPr>
                  <a:t>Use recursive formula for calculating only some parts of the inverse</a:t>
                </a:r>
                <a:r>
                  <a:rPr lang="en-US" noProof="0" dirty="0" smtClean="0">
                    <a:latin typeface="Helvetica" panose="020B0604020202020204" pitchFamily="34" charset="0"/>
                    <a:sym typeface="Helvetica" panose="020B0604020202020204" pitchFamily="34" charset="0"/>
                  </a:rPr>
                  <a:t/>
                </a:r>
                <a:br>
                  <a:rPr lang="en-US" noProof="0" dirty="0" smtClean="0">
                    <a:latin typeface="Helvetica" panose="020B0604020202020204" pitchFamily="34" charset="0"/>
                    <a:sym typeface="Helvetica" panose="020B0604020202020204" pitchFamily="34" charset="0"/>
                  </a:rPr>
                </a:br>
                <a:r>
                  <a:rPr lang="en-US" noProof="0" dirty="0" smtClean="0">
                    <a:latin typeface="Helvetica" panose="020B0604020202020204" pitchFamily="34" charset="0"/>
                    <a:sym typeface="Helvetica" panose="020B0604020202020204" pitchFamily="34" charset="0"/>
                  </a:rPr>
                  <a:t/>
                </a:r>
                <a:br>
                  <a:rPr lang="en-US" noProof="0" dirty="0" smtClean="0">
                    <a:latin typeface="Helvetica" panose="020B0604020202020204" pitchFamily="34" charset="0"/>
                    <a:sym typeface="Helvetica" panose="020B0604020202020204" pitchFamily="34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 noProof="0">
                            <a:latin typeface="Cambria Math"/>
                          </a:rPr>
                          <m:t>Σ</m:t>
                        </m:r>
                      </m:e>
                      <m:sub>
                        <m:r>
                          <a:rPr lang="en-US" b="0" i="1" noProof="0" smtClean="0">
                            <a:latin typeface="Cambria Math"/>
                          </a:rPr>
                          <m:t>𝑖𝑖</m:t>
                        </m:r>
                      </m:sub>
                    </m:sSub>
                    <m:r>
                      <a:rPr lang="en-US" i="1" noProof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 noProof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noProof="0" smtClean="0">
                            <a:latin typeface="Cambria Math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 noProof="0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noProof="0" smtClean="0"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noProof="0" smtClean="0">
                                <a:latin typeface="Cambria Math"/>
                              </a:rPr>
                              <m:t>𝑖𝑖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i="1" noProof="0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 noProof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i="1" noProof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 noProof="0">
                                    <a:latin typeface="Cambria Math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i="1" noProof="0">
                                    <a:latin typeface="Cambria Math"/>
                                  </a:rPr>
                                  <m:t>𝑖𝑖</m:t>
                                </m:r>
                              </m:sub>
                            </m:sSub>
                          </m:den>
                        </m:f>
                        <m:r>
                          <a:rPr lang="en-US" b="0" i="1" noProof="0" smtClean="0">
                            <a:latin typeface="Cambria Math"/>
                          </a:rPr>
                          <m:t>−</m:t>
                        </m:r>
                        <m:nary>
                          <m:naryPr>
                            <m:chr m:val="∑"/>
                            <m:ctrlPr>
                              <a:rPr lang="en-US" b="0" i="1" noProof="0" smtClean="0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b="0" i="1" noProof="0" smtClean="0">
                                <a:latin typeface="Cambria Math"/>
                              </a:rPr>
                              <m:t>𝑘</m:t>
                            </m:r>
                            <m:r>
                              <a:rPr lang="en-US" b="0" i="1" noProof="0" smtClean="0">
                                <a:latin typeface="Cambria Math"/>
                              </a:rPr>
                              <m:t>=</m:t>
                            </m:r>
                            <m:r>
                              <a:rPr lang="en-US" b="0" i="1" noProof="0" smtClean="0">
                                <a:latin typeface="Cambria Math"/>
                              </a:rPr>
                              <m:t>𝑖</m:t>
                            </m:r>
                            <m:r>
                              <a:rPr lang="en-US" b="0" i="1" noProof="0" smtClean="0">
                                <a:latin typeface="Cambria Math"/>
                              </a:rPr>
                              <m:t>+1,</m:t>
                            </m:r>
                            <m:sSub>
                              <m:sSubPr>
                                <m:ctrlPr>
                                  <a:rPr lang="en-US" b="0" i="1" noProof="0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noProof="0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b="0" i="1" noProof="0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𝑖𝑘</m:t>
                                </m:r>
                              </m:sub>
                            </m:sSub>
                            <m:r>
                              <a:rPr lang="en-US" i="1" noProof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≠0</m:t>
                            </m:r>
                          </m:sub>
                          <m:sup>
                            <m:r>
                              <a:rPr lang="en-US" b="0" i="1" noProof="0" smtClean="0">
                                <a:latin typeface="Cambria Math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i="1" noProof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 noProof="0">
                                    <a:latin typeface="Cambria Math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i="1" noProof="0">
                                    <a:latin typeface="Cambria Math"/>
                                  </a:rPr>
                                  <m:t>𝑖𝑘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 noProof="0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i="1" noProof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en-US" i="1" noProof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𝑘</m:t>
                                </m:r>
                                <m:r>
                                  <a:rPr lang="en-US" b="0" i="1" noProof="0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r>
                  <a:rPr lang="en-US" noProof="0" dirty="0" smtClean="0">
                    <a:latin typeface="Helvetica" panose="020B0604020202020204" pitchFamily="34" charset="0"/>
                    <a:sym typeface="Helvetica" panose="020B0604020202020204" pitchFamily="34" charset="0"/>
                  </a:rPr>
                  <a:t/>
                </a:r>
                <a:br>
                  <a:rPr lang="en-US" noProof="0" dirty="0" smtClean="0">
                    <a:latin typeface="Helvetica" panose="020B0604020202020204" pitchFamily="34" charset="0"/>
                    <a:sym typeface="Helvetica" panose="020B0604020202020204" pitchFamily="34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 noProof="0">
                            <a:latin typeface="Cambria Math"/>
                          </a:rPr>
                          <m:t>Σ</m:t>
                        </m:r>
                      </m:e>
                      <m:sub>
                        <m:r>
                          <a:rPr lang="en-US" i="1" noProof="0">
                            <a:latin typeface="Cambria Math"/>
                          </a:rPr>
                          <m:t>𝑖</m:t>
                        </m:r>
                        <m:r>
                          <a:rPr lang="en-US" b="0" i="1" noProof="0" smtClean="0">
                            <a:latin typeface="Cambria Math"/>
                          </a:rPr>
                          <m:t>𝑗</m:t>
                        </m:r>
                      </m:sub>
                    </m:sSub>
                    <m:r>
                      <a:rPr lang="en-US" i="1" noProof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 noProof="0">
                            <a:latin typeface="Cambria Math"/>
                          </a:rPr>
                        </m:ctrlPr>
                      </m:fPr>
                      <m:num>
                        <m:r>
                          <a:rPr lang="en-US" i="1" noProof="0">
                            <a:latin typeface="Cambria Math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 noProof="0"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en-US" i="1" noProof="0">
                                <a:latin typeface="Cambria Math"/>
                              </a:rPr>
                              <m:t>𝑖𝑖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 noProof="0">
                            <a:latin typeface="Cambria Math"/>
                          </a:rPr>
                          <m:t>−</m:t>
                        </m:r>
                        <m:nary>
                          <m:naryPr>
                            <m:chr m:val="∑"/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 noProof="0">
                                <a:latin typeface="Cambria Math"/>
                              </a:rPr>
                              <m:t>𝑘</m:t>
                            </m:r>
                            <m:r>
                              <a:rPr lang="en-US" i="1" noProof="0">
                                <a:latin typeface="Cambria Math"/>
                              </a:rPr>
                              <m:t>=</m:t>
                            </m:r>
                            <m:r>
                              <a:rPr lang="en-US" i="1" noProof="0">
                                <a:latin typeface="Cambria Math"/>
                              </a:rPr>
                              <m:t>𝑖</m:t>
                            </m:r>
                            <m:r>
                              <a:rPr lang="en-US" i="1" noProof="0">
                                <a:latin typeface="Cambria Math"/>
                              </a:rPr>
                              <m:t>+1,</m:t>
                            </m:r>
                            <m:sSub>
                              <m:sSubPr>
                                <m:ctrlPr>
                                  <a:rPr lang="en-US" i="1" noProof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 noProof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i="1" noProof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𝑖𝑘</m:t>
                                </m:r>
                              </m:sub>
                            </m:sSub>
                            <m:r>
                              <a:rPr lang="en-US" i="1" noProof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≠0</m:t>
                            </m:r>
                          </m:sub>
                          <m:sup>
                            <m:r>
                              <a:rPr lang="en-US" i="1" noProof="0">
                                <a:latin typeface="Cambria Math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i="1" noProof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 noProof="0">
                                    <a:latin typeface="Cambria Math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i="1" noProof="0">
                                    <a:latin typeface="Cambria Math"/>
                                  </a:rPr>
                                  <m:t>𝑖𝑘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 noProof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i="1" noProof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en-US" i="1" noProof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𝑘</m:t>
                                </m:r>
                                <m:r>
                                  <a:rPr lang="en-US" b="0" i="1" noProof="0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𝑗</m:t>
                                </m:r>
                              </m:sub>
                            </m:sSub>
                          </m:e>
                        </m:nary>
                        <m:r>
                          <a:rPr lang="en-US" i="1" noProof="0">
                            <a:latin typeface="Cambria Math"/>
                          </a:rPr>
                          <m:t>−</m:t>
                        </m:r>
                        <m:nary>
                          <m:naryPr>
                            <m:chr m:val="∑"/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 noProof="0">
                                <a:latin typeface="Cambria Math"/>
                              </a:rPr>
                              <m:t>𝑘</m:t>
                            </m:r>
                            <m:r>
                              <a:rPr lang="en-US" i="1" noProof="0">
                                <a:latin typeface="Cambria Math"/>
                              </a:rPr>
                              <m:t>=</m:t>
                            </m:r>
                            <m:r>
                              <a:rPr lang="en-US" b="0" i="1" noProof="0" smtClean="0">
                                <a:latin typeface="Cambria Math"/>
                              </a:rPr>
                              <m:t>𝑗</m:t>
                            </m:r>
                            <m:r>
                              <a:rPr lang="en-US" i="1" noProof="0">
                                <a:latin typeface="Cambria Math"/>
                              </a:rPr>
                              <m:t>+1,</m:t>
                            </m:r>
                            <m:sSub>
                              <m:sSubPr>
                                <m:ctrlPr>
                                  <a:rPr lang="en-US" i="1" noProof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 noProof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i="1" noProof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𝑖𝑘</m:t>
                                </m:r>
                              </m:sub>
                            </m:sSub>
                            <m:r>
                              <a:rPr lang="en-US" i="1" noProof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≠0</m:t>
                            </m:r>
                          </m:sub>
                          <m:sup>
                            <m:r>
                              <a:rPr lang="en-US" i="1" noProof="0">
                                <a:latin typeface="Cambria Math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i="1" noProof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 noProof="0">
                                    <a:latin typeface="Cambria Math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i="1" noProof="0">
                                    <a:latin typeface="Cambria Math"/>
                                  </a:rPr>
                                  <m:t>𝑖𝑘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 noProof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i="1" noProof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en-US" b="0" i="1" noProof="0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𝑗𝑘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endParaRPr lang="en-US" noProof="0" dirty="0">
                  <a:latin typeface="Helvetica" panose="020B0604020202020204" pitchFamily="34" charset="0"/>
                  <a:sym typeface="Helvetica" panose="020B0604020202020204" pitchFamily="34" charset="0"/>
                </a:endParaRPr>
              </a:p>
              <a:p>
                <a:pPr marL="0" indent="0">
                  <a:buNone/>
                </a:pPr>
                <a:endParaRPr lang="en-US" noProof="0" dirty="0" smtClean="0">
                  <a:latin typeface="Helvetica" panose="020B0604020202020204" pitchFamily="34" charset="0"/>
                  <a:sym typeface="Helvetica" panose="020B0604020202020204" pitchFamily="34" charset="0"/>
                </a:endParaRPr>
              </a:p>
              <a:p>
                <a:r>
                  <a:rPr lang="en-US" noProof="0" dirty="0" smtClean="0">
                    <a:sym typeface="Helvetica" panose="020B0604020202020204" pitchFamily="34" charset="0"/>
                  </a:rPr>
                  <a:t>[</a:t>
                </a:r>
                <a:r>
                  <a:rPr lang="en-US" noProof="0" dirty="0" err="1" smtClean="0">
                    <a:sym typeface="Helvetica" panose="020B0604020202020204" pitchFamily="34" charset="0"/>
                  </a:rPr>
                  <a:t>Björck</a:t>
                </a:r>
                <a:r>
                  <a:rPr lang="en-US" noProof="0" dirty="0">
                    <a:sym typeface="Helvetica" panose="020B0604020202020204" pitchFamily="34" charset="0"/>
                  </a:rPr>
                  <a:t>, </a:t>
                </a:r>
                <a:r>
                  <a:rPr lang="en-US" noProof="0" dirty="0" smtClean="0">
                    <a:sym typeface="Helvetica" panose="020B0604020202020204" pitchFamily="34" charset="0"/>
                  </a:rPr>
                  <a:t>1996, Numerical </a:t>
                </a:r>
                <a:r>
                  <a:rPr lang="en-US" noProof="0" dirty="0">
                    <a:sym typeface="Helvetica" panose="020B0604020202020204" pitchFamily="34" charset="0"/>
                  </a:rPr>
                  <a:t>methods for least squares problems</a:t>
                </a:r>
                <a:r>
                  <a:rPr lang="en-US" noProof="0" dirty="0" smtClean="0">
                    <a:sym typeface="Helvetica" panose="020B0604020202020204" pitchFamily="34" charset="0"/>
                  </a:rPr>
                  <a:t>, SIAM]</a:t>
                </a:r>
                <a:endParaRPr lang="en-US" noProof="0" dirty="0">
                  <a:sym typeface="Helvetica" panose="020B0604020202020204" pitchFamily="34" charset="0"/>
                </a:endParaRPr>
              </a:p>
              <a:p>
                <a:endParaRPr lang="en-US" noProof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329" t="-1144" r="-280" b="-7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3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Calculating Covariances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>
                <a:sym typeface="Helvetica" panose="020B0604020202020204" pitchFamily="34" charset="0"/>
              </a:rPr>
              <a:t>Use recursive formula for calculating only some parts of the inverse</a:t>
            </a:r>
          </a:p>
          <a:p>
            <a:endParaRPr lang="en-US" noProof="0" dirty="0" smtClean="0">
              <a:latin typeface="Helvetica" panose="020B0604020202020204" pitchFamily="34" charset="0"/>
              <a:sym typeface="Helvetica" panose="020B0604020202020204" pitchFamily="34" charset="0"/>
            </a:endParaRPr>
          </a:p>
          <a:p>
            <a:endParaRPr lang="en-US" sz="3350" noProof="0" dirty="0" smtClean="0">
              <a:latin typeface="Helvetica" panose="020B0604020202020204" pitchFamily="34" charset="0"/>
              <a:sym typeface="Helvetica" panose="020B0604020202020204" pitchFamily="34" charset="0"/>
            </a:endParaRPr>
          </a:p>
          <a:p>
            <a:endParaRPr lang="en-US" noProof="0" dirty="0" smtClean="0">
              <a:latin typeface="Helvetica" panose="020B0604020202020204" pitchFamily="34" charset="0"/>
              <a:sym typeface="Helvetica" panose="020B0604020202020204" pitchFamily="34" charset="0"/>
            </a:endParaRPr>
          </a:p>
          <a:p>
            <a:endParaRPr lang="en-US" noProof="0" dirty="0" smtClean="0">
              <a:latin typeface="Helvetica" panose="020B0604020202020204" pitchFamily="34" charset="0"/>
              <a:sym typeface="Helvetica" panose="020B0604020202020204" pitchFamily="34" charset="0"/>
            </a:endParaRPr>
          </a:p>
          <a:p>
            <a:endParaRPr lang="en-US" noProof="0" dirty="0" smtClean="0">
              <a:latin typeface="Helvetica" panose="020B0604020202020204" pitchFamily="34" charset="0"/>
              <a:sym typeface="Helvetica" panose="020B0604020202020204" pitchFamily="34" charset="0"/>
            </a:endParaRPr>
          </a:p>
          <a:p>
            <a:endParaRPr lang="en-US" noProof="0" dirty="0" smtClean="0">
              <a:latin typeface="Helvetica" panose="020B0604020202020204" pitchFamily="34" charset="0"/>
              <a:sym typeface="Helvetica" panose="020B0604020202020204" pitchFamily="34" charset="0"/>
            </a:endParaRPr>
          </a:p>
          <a:p>
            <a:endParaRPr lang="en-US" noProof="0" dirty="0" smtClean="0">
              <a:latin typeface="Helvetica" panose="020B0604020202020204" pitchFamily="34" charset="0"/>
              <a:sym typeface="Helvetica" panose="020B0604020202020204" pitchFamily="34" charset="0"/>
            </a:endParaRPr>
          </a:p>
          <a:p>
            <a:r>
              <a:rPr lang="en-US" noProof="0" dirty="0" smtClean="0"/>
              <a:t>[Ila, 2015, </a:t>
            </a:r>
            <a:r>
              <a:rPr lang="en-US" sz="2600" noProof="0" dirty="0" smtClean="0"/>
              <a:t>Fast Covariance Recovery in Incremental Nonlinear Least Square Solvers</a:t>
            </a:r>
            <a:r>
              <a:rPr lang="en-US" noProof="0" dirty="0" smtClean="0"/>
              <a:t>, ICRA]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112</a:t>
            </a:fld>
            <a:endParaRPr lang="en-US"/>
          </a:p>
        </p:txBody>
      </p:sp>
      <p:pic>
        <p:nvPicPr>
          <p:cNvPr id="6" name="video_icra15_recformul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contrast="20000"/>
          </a:blip>
          <a:srcRect l="25612" t="16530" r="11939" b="40113"/>
          <a:stretch>
            <a:fillRect/>
          </a:stretch>
        </p:blipFill>
        <p:spPr>
          <a:xfrm>
            <a:off x="0" y="1710185"/>
            <a:ext cx="9144000" cy="357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5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Incremental Covariances</a:t>
            </a:r>
            <a:endParaRPr lang="en-US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noProof="0" dirty="0" smtClean="0"/>
                  <a:t>In SLAM, we often only have small increment</a:t>
                </a:r>
              </a:p>
              <a:p>
                <a:r>
                  <a:rPr lang="en-US" noProof="0" dirty="0" smtClean="0"/>
                  <a:t>Updating covariance cheaper than recalculating from scratch</a:t>
                </a:r>
                <a:br>
                  <a:rPr lang="en-US" noProof="0" dirty="0" smtClean="0"/>
                </a:br>
                <a:r>
                  <a:rPr lang="en-US" noProof="0" dirty="0" smtClean="0"/>
                  <a:t/>
                </a:r>
                <a:br>
                  <a:rPr lang="en-US" noProof="0" dirty="0" smtClean="0"/>
                </a:br>
                <a14:m>
                  <m:oMath xmlns:m="http://schemas.openxmlformats.org/officeDocument/2006/math">
                    <m:r>
                      <a:rPr lang="en-US" i="1" noProof="0" smtClean="0">
                        <a:latin typeface="Cambria Math"/>
                        <a:ea typeface="Cambria Math"/>
                      </a:rPr>
                      <m:t>∆</m:t>
                    </m:r>
                    <m:r>
                      <m:rPr>
                        <m:sty m:val="p"/>
                      </m:rPr>
                      <a:rPr lang="en-US" i="1" noProof="0" smtClean="0">
                        <a:latin typeface="Cambria Math"/>
                        <a:ea typeface="Cambria Math"/>
                      </a:rPr>
                      <m:t>Σ</m:t>
                    </m:r>
                    <m:r>
                      <a:rPr lang="en-US" b="0" i="1" noProof="0" smtClean="0">
                        <a:latin typeface="Cambria Math"/>
                        <a:ea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b="0" i="1" noProof="0" smtClean="0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i="1" noProof="0">
                            <a:latin typeface="Cambria Math"/>
                            <a:ea typeface="Cambria Math"/>
                          </a:rPr>
                          <m:t>Σ</m:t>
                        </m:r>
                      </m:e>
                    </m:acc>
                    <m:sSup>
                      <m:sSupPr>
                        <m:ctrlPr>
                          <a:rPr lang="en-US" i="1" noProof="0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 noProof="0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b="0" i="1" noProof="0" smtClean="0">
                                <a:latin typeface="Cambria Math"/>
                                <a:ea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noProof="0" smtClean="0">
                                <a:latin typeface="Cambria Math"/>
                                <a:ea typeface="Cambria Math"/>
                              </a:rPr>
                              <m:t>𝑢</m:t>
                            </m:r>
                          </m:sub>
                        </m:sSub>
                      </m:e>
                      <m:sup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i="1" noProof="0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noProof="0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b="0" i="1" noProof="0" smtClean="0">
                                <a:latin typeface="Cambria Math"/>
                                <a:ea typeface="Cambria Math"/>
                              </a:rPr>
                              <m:t>𝐼</m:t>
                            </m:r>
                            <m:r>
                              <a:rPr lang="en-US" b="0" i="1" noProof="0" smtClean="0"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 noProof="0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 noProof="0">
                                    <a:latin typeface="Cambria Math"/>
                                    <a:ea typeface="Cambria Math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i="1" noProof="0">
                                    <a:latin typeface="Cambria Math"/>
                                    <a:ea typeface="Cambria Math"/>
                                  </a:rPr>
                                  <m:t>𝑢</m:t>
                                </m:r>
                              </m:sub>
                            </m:sSub>
                            <m:acc>
                              <m:accPr>
                                <m:chr m:val="̂"/>
                                <m:ctrlPr>
                                  <a:rPr lang="en-US" i="1" noProof="0">
                                    <a:latin typeface="Cambria Math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i="1" noProof="0">
                                    <a:latin typeface="Cambria Math"/>
                                    <a:ea typeface="Cambria Math"/>
                                  </a:rPr>
                                  <m:t>Σ</m:t>
                                </m:r>
                              </m:e>
                            </m:acc>
                            <m:sSup>
                              <m:sSupPr>
                                <m:ctrlPr>
                                  <a:rPr lang="en-US" i="1" noProof="0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i="1" noProof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noProof="0">
                                        <a:latin typeface="Cambria Math"/>
                                        <a:ea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i="1" noProof="0">
                                        <a:latin typeface="Cambria Math"/>
                                        <a:ea typeface="Cambria Math"/>
                                      </a:rPr>
                                      <m:t>𝑢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US" i="1" noProof="0">
                                    <a:latin typeface="Cambria Math"/>
                                    <a:ea typeface="Cambria Math"/>
                                  </a:rPr>
                                  <m:t>𝑇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−1</m:t>
                        </m:r>
                      </m:sup>
                    </m:sSup>
                    <m:sSub>
                      <m:sSubPr>
                        <m:ctrlPr>
                          <a:rPr lang="en-US" i="1" noProof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𝐴</m:t>
                        </m:r>
                      </m:e>
                      <m:sub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𝑢</m:t>
                        </m:r>
                      </m:sub>
                    </m:sSub>
                    <m:acc>
                      <m:accPr>
                        <m:chr m:val="̂"/>
                        <m:ctrlPr>
                          <a:rPr lang="en-US" i="1" noProof="0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i="1" noProof="0">
                            <a:latin typeface="Cambria Math"/>
                            <a:ea typeface="Cambria Math"/>
                          </a:rPr>
                          <m:t>Σ</m:t>
                        </m:r>
                      </m:e>
                    </m:acc>
                  </m:oMath>
                </a14:m>
                <a:r>
                  <a:rPr lang="en-US" b="0" noProof="0" dirty="0" smtClean="0">
                    <a:ea typeface="Cambria Math"/>
                  </a:rPr>
                  <a:t/>
                </a:r>
                <a:br>
                  <a:rPr lang="en-US" b="0" noProof="0" dirty="0" smtClean="0">
                    <a:ea typeface="Cambria Math"/>
                  </a:rPr>
                </a:br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  <a:ea typeface="Cambria Math"/>
                      </a:rPr>
                      <m:t>∆</m:t>
                    </m:r>
                    <m:r>
                      <m:rPr>
                        <m:sty m:val="p"/>
                      </m:rPr>
                      <a:rPr lang="en-US" i="1" noProof="0">
                        <a:latin typeface="Cambria Math"/>
                        <a:ea typeface="Cambria Math"/>
                      </a:rPr>
                      <m:t>Σ</m:t>
                    </m:r>
                    <m:r>
                      <a:rPr lang="en-US" b="0" i="0" noProof="0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b="0" i="1" noProof="0" smtClean="0">
                        <a:latin typeface="Cambria Math"/>
                        <a:ea typeface="Cambria Math"/>
                      </a:rPr>
                      <m:t>−</m:t>
                    </m:r>
                    <m:r>
                      <m:rPr>
                        <m:sty m:val="p"/>
                      </m:rPr>
                      <a:rPr lang="en-US" i="1" noProof="0">
                        <a:latin typeface="Cambria Math"/>
                        <a:ea typeface="Cambria Math"/>
                      </a:rPr>
                      <m:t>Σ</m:t>
                    </m:r>
                    <m:sSup>
                      <m:sSupPr>
                        <m:ctrlPr>
                          <a:rPr lang="en-US" i="1" noProof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 noProof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i="1" noProof="0">
                                <a:latin typeface="Cambria Math"/>
                                <a:ea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 noProof="0">
                                <a:latin typeface="Cambria Math"/>
                                <a:ea typeface="Cambria Math"/>
                              </a:rPr>
                              <m:t>𝑢</m:t>
                            </m:r>
                          </m:sub>
                        </m:sSub>
                      </m:e>
                      <m:sup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i="1" noProof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noProof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i="1" noProof="0">
                                <a:latin typeface="Cambria Math"/>
                                <a:ea typeface="Cambria Math"/>
                              </a:rPr>
                              <m:t>𝐼</m:t>
                            </m:r>
                            <m:r>
                              <a:rPr lang="en-US" b="0" i="1" noProof="0" smtClean="0">
                                <a:latin typeface="Cambria Math"/>
                                <a:ea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 noProof="0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 noProof="0">
                                    <a:latin typeface="Cambria Math"/>
                                    <a:ea typeface="Cambria Math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i="1" noProof="0">
                                    <a:latin typeface="Cambria Math"/>
                                    <a:ea typeface="Cambria Math"/>
                                  </a:rPr>
                                  <m:t>𝑢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lang="en-US" i="1" noProof="0">
                                <a:latin typeface="Cambria Math"/>
                                <a:ea typeface="Cambria Math"/>
                              </a:rPr>
                              <m:t>Σ</m:t>
                            </m:r>
                            <m:sSup>
                              <m:sSupPr>
                                <m:ctrlPr>
                                  <a:rPr lang="en-US" i="1" noProof="0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i="1" noProof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noProof="0">
                                        <a:latin typeface="Cambria Math"/>
                                        <a:ea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i="1" noProof="0">
                                        <a:latin typeface="Cambria Math"/>
                                        <a:ea typeface="Cambria Math"/>
                                      </a:rPr>
                                      <m:t>𝑢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US" i="1" noProof="0">
                                    <a:latin typeface="Cambria Math"/>
                                    <a:ea typeface="Cambria Math"/>
                                  </a:rPr>
                                  <m:t>𝑇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−1</m:t>
                        </m:r>
                      </m:sup>
                    </m:sSup>
                    <m:sSub>
                      <m:sSubPr>
                        <m:ctrlPr>
                          <a:rPr lang="en-US" i="1" noProof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𝐴</m:t>
                        </m:r>
                      </m:e>
                      <m:sub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𝑢</m:t>
                        </m:r>
                      </m:sub>
                    </m:sSub>
                    <m:r>
                      <m:rPr>
                        <m:sty m:val="p"/>
                      </m:rPr>
                      <a:rPr lang="en-US" i="1" noProof="0">
                        <a:latin typeface="Cambria Math"/>
                        <a:ea typeface="Cambria Math"/>
                      </a:rPr>
                      <m:t>Σ</m:t>
                    </m:r>
                  </m:oMath>
                </a14:m>
                <a:r>
                  <a:rPr lang="en-US" noProof="0" dirty="0" smtClean="0"/>
                  <a:t/>
                </a:r>
                <a:br>
                  <a:rPr lang="en-US" noProof="0" dirty="0" smtClean="0"/>
                </a:br>
                <a:r>
                  <a:rPr lang="en-US" noProof="0" dirty="0" smtClean="0"/>
                  <a:t/>
                </a:r>
                <a:br>
                  <a:rPr lang="en-US" noProof="0" dirty="0" smtClean="0"/>
                </a:br>
                <a:r>
                  <a:rPr lang="en-US" noProof="0" dirty="0" smtClean="0"/>
                  <a:t>where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noProof="0" smtClean="0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i="1" noProof="0">
                            <a:latin typeface="Cambria Math"/>
                            <a:ea typeface="Cambria Math"/>
                          </a:rPr>
                          <m:t>Λ</m:t>
                        </m:r>
                      </m:e>
                    </m:acc>
                    <m:r>
                      <a:rPr lang="en-US" b="0" i="1" noProof="0" smtClean="0">
                        <a:latin typeface="Cambria Math"/>
                        <a:ea typeface="Cambria Math"/>
                      </a:rPr>
                      <m:t>=</m:t>
                    </m:r>
                    <m:sSubSup>
                      <m:sSubSupPr>
                        <m:ctrlPr>
                          <a:rPr lang="en-US" b="0" i="1" noProof="0" smtClean="0"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i="1" noProof="0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i="1" noProof="0">
                                <a:latin typeface="Cambria Math"/>
                                <a:ea typeface="Cambria Math"/>
                              </a:rPr>
                              <m:t>𝐴</m:t>
                            </m:r>
                          </m:e>
                        </m:acc>
                      </m:e>
                      <m:sub/>
                      <m:sup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𝑇</m:t>
                        </m:r>
                      </m:sup>
                    </m:sSubSup>
                    <m:acc>
                      <m:accPr>
                        <m:chr m:val="̂"/>
                        <m:ctrlPr>
                          <a:rPr lang="en-US" i="1" noProof="0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𝐴</m:t>
                        </m:r>
                      </m:e>
                    </m:acc>
                    <m:r>
                      <a:rPr lang="en-US" b="0" i="1" noProof="0" smtClean="0">
                        <a:latin typeface="Cambria Math"/>
                        <a:ea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i="1" noProof="0">
                        <a:latin typeface="Cambria Math"/>
                        <a:ea typeface="Cambria Math"/>
                      </a:rPr>
                      <m:t>Λ</m:t>
                    </m:r>
                    <m:r>
                      <a:rPr lang="en-US" b="0" i="1" noProof="0" smtClean="0">
                        <a:latin typeface="Cambria Math"/>
                        <a:ea typeface="Cambria Math"/>
                      </a:rPr>
                      <m:t>+</m:t>
                    </m:r>
                    <m:sSup>
                      <m:sSupPr>
                        <m:ctrlPr>
                          <a:rPr lang="en-US" i="1" noProof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 noProof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i="1" noProof="0">
                                <a:latin typeface="Cambria Math"/>
                                <a:ea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 noProof="0">
                                <a:latin typeface="Cambria Math"/>
                                <a:ea typeface="Cambria Math"/>
                              </a:rPr>
                              <m:t>𝑢</m:t>
                            </m:r>
                          </m:sub>
                        </m:sSub>
                      </m:e>
                      <m:sup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i="1" noProof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𝐴</m:t>
                        </m:r>
                      </m:e>
                      <m:sub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noProof="0" dirty="0" smtClean="0"/>
                  <a:t> with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noProof="0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𝐴</m:t>
                        </m:r>
                      </m:e>
                    </m:acc>
                    <m:r>
                      <a:rPr lang="en-US" b="0" i="1" noProof="0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b="0" i="1" noProof="0" smtClean="0">
                        <a:latin typeface="Cambria Math"/>
                        <a:ea typeface="Cambria Math"/>
                      </a:rPr>
                      <m:t>𝐴</m:t>
                    </m:r>
                    <m:r>
                      <a:rPr lang="en-US" b="0" i="1" noProof="0" smtClean="0">
                        <a:latin typeface="Cambria Math"/>
                        <a:ea typeface="Cambria Math"/>
                      </a:rPr>
                      <m:t>+</m:t>
                    </m:r>
                    <m:sSub>
                      <m:sSubPr>
                        <m:ctrlPr>
                          <a:rPr lang="en-US" b="0" i="1" noProof="0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𝐴</m:t>
                        </m:r>
                      </m:e>
                      <m:sub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𝑢</m:t>
                        </m:r>
                      </m:sub>
                    </m:sSub>
                  </m:oMath>
                </a14:m>
                <a:endParaRPr lang="en-US" noProof="0" dirty="0" smtClean="0"/>
              </a:p>
              <a:p>
                <a:r>
                  <a:rPr lang="en-US" noProof="0" dirty="0" smtClean="0"/>
                  <a:t>Need only a few elements of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noProof="0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i="1" noProof="0">
                            <a:latin typeface="Cambria Math"/>
                            <a:ea typeface="Cambria Math"/>
                          </a:rPr>
                          <m:t>Σ</m:t>
                        </m:r>
                      </m:e>
                    </m:acc>
                  </m:oMath>
                </a14:m>
                <a:r>
                  <a:rPr lang="en-US" noProof="0" dirty="0" smtClean="0"/>
                  <a:t> (can use </a:t>
                </a:r>
                <a:r>
                  <a:rPr lang="en-US" noProof="0" dirty="0" err="1" smtClean="0"/>
                  <a:t>backsubstitution</a:t>
                </a:r>
                <a:r>
                  <a:rPr lang="en-US" noProof="0" dirty="0" smtClean="0"/>
                  <a:t>)</a:t>
                </a:r>
              </a:p>
              <a:p>
                <a:r>
                  <a:rPr lang="en-US" noProof="0" dirty="0"/>
                  <a:t>[Ila, 2015, </a:t>
                </a:r>
                <a:r>
                  <a:rPr lang="en-US" sz="2600" noProof="0" dirty="0"/>
                  <a:t>Fast Covariance Recovery in Incremental Nonlinear Least Square Solvers</a:t>
                </a:r>
                <a:r>
                  <a:rPr lang="en-US" noProof="0" dirty="0"/>
                  <a:t>, ICRA]</a:t>
                </a:r>
                <a:r>
                  <a:rPr lang="en-US" noProof="0" dirty="0" smtClean="0"/>
                  <a:t/>
                </a:r>
                <a:br>
                  <a:rPr lang="en-US" noProof="0" dirty="0" smtClean="0"/>
                </a:br>
                <a:endParaRPr lang="en-US" noProof="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329" t="-1144" b="-1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113</a:t>
            </a:fld>
            <a:endParaRPr lang="en-US"/>
          </a:p>
        </p:txBody>
      </p:sp>
      <p:cxnSp>
        <p:nvCxnSpPr>
          <p:cNvPr id="11" name="Elbow Connector 10"/>
          <p:cNvCxnSpPr/>
          <p:nvPr/>
        </p:nvCxnSpPr>
        <p:spPr bwMode="auto">
          <a:xfrm rot="16200000" flipH="1">
            <a:off x="5280660" y="3049524"/>
            <a:ext cx="1764792" cy="256032"/>
          </a:xfrm>
          <a:prstGeom prst="bentConnector3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3991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 err="1" smtClean="0"/>
              <a:t>Visualizing</a:t>
            </a:r>
            <a:r>
              <a:rPr lang="cs-CZ" noProof="0" dirty="0" smtClean="0"/>
              <a:t> </a:t>
            </a:r>
            <a:r>
              <a:rPr lang="en-US" noProof="0" dirty="0" smtClean="0"/>
              <a:t>Covariances</a:t>
            </a:r>
            <a:endParaRPr lang="en-US" noProof="0" dirty="0"/>
          </a:p>
        </p:txBody>
      </p:sp>
      <p:pic>
        <p:nvPicPr>
          <p:cNvPr id="6" name="margs_flyby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43885"/>
            <a:ext cx="9144000" cy="514422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Are you still alive?</a:t>
            </a:r>
            <a:endParaRPr lang="en-US" noProof="0" dirty="0"/>
          </a:p>
        </p:txBody>
      </p:sp>
      <p:sp>
        <p:nvSpPr>
          <p:cNvPr id="55" name="Zástupný symbol pro text 5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The end</a:t>
            </a:r>
            <a:endParaRPr lang="en-US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9F4F27-90CC-4F7C-BE90-F8E469282CF3}" type="slidenum">
              <a:rPr lang="en-US" smtClean="0"/>
              <a:pPr>
                <a:defRPr/>
              </a:pPr>
              <a:t>115</a:t>
            </a:fld>
            <a:endParaRPr lang="en-US"/>
          </a:p>
        </p:txBody>
      </p:sp>
      <p:pic>
        <p:nvPicPr>
          <p:cNvPr id="2" name="Scrubs-JD-pours-Kittens-on-Patient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4542" y="750434"/>
            <a:ext cx="47625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5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Minimal Geometric Problems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How do we calculate positions from images?</a:t>
            </a:r>
          </a:p>
          <a:p>
            <a:r>
              <a:rPr lang="en-US" noProof="0" dirty="0" smtClean="0"/>
              <a:t>MGPs! http://cmp.felk.cvut.cz/mini/ </a:t>
            </a:r>
            <a:br>
              <a:rPr lang="en-US" noProof="0" dirty="0" smtClean="0"/>
            </a:br>
            <a:r>
              <a:rPr lang="en-US" noProof="0" dirty="0" smtClean="0"/>
              <a:t>(also recent VGS-IT by Tom </a:t>
            </a:r>
            <a:r>
              <a:rPr lang="en-US" noProof="0" dirty="0" err="1" smtClean="0"/>
              <a:t>Pajdla</a:t>
            </a:r>
            <a:r>
              <a:rPr lang="en-US" noProof="0" dirty="0" smtClean="0"/>
              <a:t>)</a:t>
            </a:r>
          </a:p>
          <a:p>
            <a:endParaRPr lang="en-US" noProof="0" dirty="0" smtClean="0"/>
          </a:p>
          <a:p>
            <a:r>
              <a:rPr lang="en-US" noProof="0" dirty="0" smtClean="0"/>
              <a:t>Given a bare minimum of data, get solution by applying some geometric constraints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4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Minimal Geometric Problems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Five-point algorithm [</a:t>
            </a:r>
            <a:r>
              <a:rPr lang="en-US" noProof="0" dirty="0" err="1" smtClean="0"/>
              <a:t>Nister</a:t>
            </a:r>
            <a:r>
              <a:rPr lang="en-US" noProof="0" dirty="0" smtClean="0"/>
              <a:t> et al. 2004]</a:t>
            </a:r>
          </a:p>
          <a:p>
            <a:pPr lvl="1"/>
            <a:r>
              <a:rPr lang="en-US" noProof="0" dirty="0" smtClean="0"/>
              <a:t>Given five 2D points, find [R t] between the cameras</a:t>
            </a:r>
          </a:p>
          <a:p>
            <a:pPr lvl="1"/>
            <a:r>
              <a:rPr lang="en-US" noProof="0" dirty="0" smtClean="0"/>
              <a:t>Employs Epileptic geometry</a:t>
            </a:r>
          </a:p>
          <a:p>
            <a:pPr lvl="2">
              <a:tabLst>
                <a:tab pos="4846638" algn="l"/>
              </a:tabLst>
            </a:pPr>
            <a:r>
              <a:rPr lang="en-US" noProof="0" dirty="0" smtClean="0"/>
              <a:t>Fundamental matrix 	F = K</a:t>
            </a:r>
            <a:r>
              <a:rPr lang="en-US" baseline="-25000" noProof="0" dirty="0" smtClean="0"/>
              <a:t>2</a:t>
            </a:r>
            <a:r>
              <a:rPr lang="en-US" baseline="30000" noProof="0" dirty="0" smtClean="0"/>
              <a:t>-T</a:t>
            </a:r>
            <a:r>
              <a:rPr lang="en-US" noProof="0" dirty="0" smtClean="0"/>
              <a:t>([t]</a:t>
            </a:r>
            <a:r>
              <a:rPr lang="en-US" baseline="-25000" noProof="0" dirty="0" smtClean="0"/>
              <a:t>×</a:t>
            </a:r>
            <a:r>
              <a:rPr lang="en-US" noProof="0" dirty="0" smtClean="0"/>
              <a:t>R)K</a:t>
            </a:r>
            <a:r>
              <a:rPr lang="en-US" baseline="-25000" noProof="0" dirty="0" smtClean="0"/>
              <a:t>1</a:t>
            </a:r>
            <a:r>
              <a:rPr lang="en-US" baseline="30000" noProof="0" dirty="0" smtClean="0"/>
              <a:t>-1</a:t>
            </a:r>
            <a:r>
              <a:rPr lang="en-US" noProof="0" dirty="0" smtClean="0"/>
              <a:t> = K</a:t>
            </a:r>
            <a:r>
              <a:rPr lang="en-US" baseline="-25000" noProof="0" dirty="0" smtClean="0"/>
              <a:t>2</a:t>
            </a:r>
            <a:r>
              <a:rPr lang="en-US" baseline="30000" noProof="0" dirty="0" smtClean="0"/>
              <a:t>-T</a:t>
            </a:r>
            <a:r>
              <a:rPr lang="en-US" noProof="0" dirty="0" smtClean="0"/>
              <a:t>EK</a:t>
            </a:r>
            <a:r>
              <a:rPr lang="en-US" baseline="-25000" noProof="0" dirty="0" smtClean="0"/>
              <a:t>1</a:t>
            </a:r>
            <a:r>
              <a:rPr lang="en-US" baseline="30000" noProof="0" dirty="0" smtClean="0"/>
              <a:t>-1</a:t>
            </a:r>
            <a:endParaRPr lang="en-US" noProof="0" dirty="0" smtClean="0"/>
          </a:p>
          <a:p>
            <a:pPr lvl="2">
              <a:tabLst>
                <a:tab pos="4846638" algn="l"/>
              </a:tabLst>
            </a:pPr>
            <a:r>
              <a:rPr lang="en-US" noProof="0" dirty="0" err="1" smtClean="0"/>
              <a:t>Epipolar</a:t>
            </a:r>
            <a:r>
              <a:rPr lang="en-US" noProof="0" dirty="0" smtClean="0"/>
              <a:t> constraint	</a:t>
            </a:r>
            <a:r>
              <a:rPr lang="en-US" noProof="0" dirty="0" err="1" smtClean="0"/>
              <a:t>x‘Fx</a:t>
            </a:r>
            <a:r>
              <a:rPr lang="en-US" noProof="0" dirty="0" smtClean="0"/>
              <a:t> = 0</a:t>
            </a:r>
          </a:p>
          <a:p>
            <a:pPr lvl="2">
              <a:tabLst>
                <a:tab pos="4846638" algn="l"/>
              </a:tabLst>
            </a:pPr>
            <a:r>
              <a:rPr lang="en-US" noProof="0" dirty="0" smtClean="0"/>
              <a:t>Solve 10</a:t>
            </a:r>
            <a:r>
              <a:rPr lang="en-US" baseline="30000" noProof="0" dirty="0" smtClean="0"/>
              <a:t>th</a:t>
            </a:r>
            <a:r>
              <a:rPr lang="en-US" noProof="0" dirty="0" smtClean="0"/>
              <a:t> order polynomial	meh</a:t>
            </a:r>
          </a:p>
          <a:p>
            <a:pPr lvl="2">
              <a:tabLst>
                <a:tab pos="4846638" algn="l"/>
              </a:tabLst>
            </a:pPr>
            <a:r>
              <a:rPr lang="en-US" noProof="0" dirty="0" smtClean="0"/>
              <a:t>Decompose E to R and t	multiple (</a:t>
            </a:r>
            <a:r>
              <a:rPr lang="en-US" noProof="0" dirty="0" err="1" smtClean="0"/>
              <a:t>im</a:t>
            </a:r>
            <a:r>
              <a:rPr lang="en-US" noProof="0" dirty="0" smtClean="0"/>
              <a:t>)possible solutions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3074" name="Picture 2" descr="http://www.vis.uky.edu/%7Estewe/FIVEPOINT/fivepoi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439" y="3865499"/>
            <a:ext cx="28575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09421" y="3721740"/>
            <a:ext cx="4309467" cy="2754565"/>
            <a:chOff x="146667" y="2322513"/>
            <a:chExt cx="4734755" cy="3026405"/>
          </a:xfrm>
        </p:grpSpPr>
        <p:pic>
          <p:nvPicPr>
            <p:cNvPr id="8" name="Picture 6" descr="fig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532" y="2322513"/>
              <a:ext cx="4257328" cy="3026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146667" y="4447739"/>
                  <a:ext cx="18137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endParaRPr lang="en-US" i="1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667" y="4447739"/>
                  <a:ext cx="181377" cy="276999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l="-16667" t="-8511" r="-13333" b="-85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4649099" y="4447739"/>
                  <a:ext cx="23232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endParaRPr lang="en-US" i="1" dirty="0"/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9099" y="4447739"/>
                  <a:ext cx="232323" cy="276999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l="-10256" t="-8511" r="-10256" b="-127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/>
            <p:cNvSpPr txBox="1"/>
            <p:nvPr/>
          </p:nvSpPr>
          <p:spPr>
            <a:xfrm>
              <a:off x="4114800" y="2974427"/>
              <a:ext cx="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n-US" i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1135117" y="2855949"/>
                  <a:ext cx="52034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endParaRPr lang="en-US" b="0" i="1" dirty="0" smtClean="0"/>
                </a:p>
              </p:txBody>
            </p:sp>
          </mc:Choice>
          <mc:Fallback xmlns="">
            <p:sp>
              <p:nvSpPr>
                <p:cNvPr id="54" name="Rectangle 5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5117" y="2855949"/>
                  <a:ext cx="520345" cy="369332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3245829" y="3017782"/>
                  <a:ext cx="62223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endParaRPr lang="en-US" b="0" i="1" dirty="0" smtClean="0"/>
                </a:p>
              </p:txBody>
            </p:sp>
          </mc:Choice>
          <mc:Fallback xmlns="">
            <p:sp>
              <p:nvSpPr>
                <p:cNvPr id="55" name="Rectangle 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5829" y="3017782"/>
                  <a:ext cx="622236" cy="369332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/>
            <p:cNvCxnSpPr/>
            <p:nvPr/>
          </p:nvCxnSpPr>
          <p:spPr>
            <a:xfrm flipH="1">
              <a:off x="1135117" y="2601441"/>
              <a:ext cx="1114097" cy="10838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402374" y="2601441"/>
              <a:ext cx="1491389" cy="12342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407070" y="2360168"/>
              <a:ext cx="372218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8897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026" y="3118104"/>
            <a:ext cx="4386124" cy="310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Minimal Geometric Problems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Perspective three Point (P3P) [</a:t>
            </a:r>
            <a:r>
              <a:rPr lang="en-US" noProof="0" dirty="0" err="1" smtClean="0"/>
              <a:t>Kneip</a:t>
            </a:r>
            <a:r>
              <a:rPr lang="en-US" noProof="0" dirty="0" smtClean="0"/>
              <a:t> et al. 2013]</a:t>
            </a:r>
          </a:p>
          <a:p>
            <a:pPr lvl="1"/>
            <a:r>
              <a:rPr lang="en-US" noProof="0" dirty="0" smtClean="0"/>
              <a:t>Given three 3D points and their 2D observations, </a:t>
            </a:r>
            <a:br>
              <a:rPr lang="en-US" noProof="0" dirty="0" smtClean="0"/>
            </a:br>
            <a:r>
              <a:rPr lang="en-US" noProof="0" dirty="0" smtClean="0"/>
              <a:t>find [R t] of the observing camera</a:t>
            </a:r>
          </a:p>
          <a:p>
            <a:pPr lvl="1"/>
            <a:r>
              <a:rPr lang="en-US" noProof="0" dirty="0" smtClean="0"/>
              <a:t>From knowledge of K, convert 2D observations to 3D directions</a:t>
            </a:r>
          </a:p>
          <a:p>
            <a:pPr lvl="1"/>
            <a:r>
              <a:rPr lang="en-US" noProof="0" dirty="0" smtClean="0"/>
              <a:t>Leads to quartic equation</a:t>
            </a:r>
          </a:p>
          <a:p>
            <a:pPr lvl="1"/>
            <a:r>
              <a:rPr lang="en-US" noProof="0" dirty="0" smtClean="0"/>
              <a:t>Up to four solutions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6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Minimal Geometric Problems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0825" y="765175"/>
                <a:ext cx="8713788" cy="5754497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noProof="0" dirty="0" err="1" smtClean="0"/>
                  <a:t>Kabsch‘s</a:t>
                </a:r>
                <a:r>
                  <a:rPr lang="en-US" noProof="0" dirty="0" smtClean="0"/>
                  <a:t> algorithm [</a:t>
                </a:r>
                <a:r>
                  <a:rPr lang="en-US" noProof="0" dirty="0" err="1" smtClean="0"/>
                  <a:t>Kabsch</a:t>
                </a:r>
                <a:r>
                  <a:rPr lang="en-US" noProof="0" dirty="0" smtClean="0"/>
                  <a:t> 1976]</a:t>
                </a:r>
              </a:p>
              <a:p>
                <a:pPr lvl="1"/>
                <a:r>
                  <a:rPr lang="en-US" noProof="0" dirty="0" smtClean="0"/>
                  <a:t>Many variants (</a:t>
                </a:r>
                <a:r>
                  <a:rPr lang="en-US" noProof="0" dirty="0" err="1" smtClean="0"/>
                  <a:t>Coustias</a:t>
                </a:r>
                <a:r>
                  <a:rPr lang="en-US" noProof="0" dirty="0" smtClean="0"/>
                  <a:t>, Horn, </a:t>
                </a:r>
                <a:r>
                  <a:rPr lang="en-US" noProof="0" dirty="0" err="1" smtClean="0"/>
                  <a:t>Umeyama</a:t>
                </a:r>
                <a:r>
                  <a:rPr lang="en-US" noProof="0" dirty="0" smtClean="0"/>
                  <a:t>, …)</a:t>
                </a:r>
              </a:p>
              <a:p>
                <a:pPr lvl="1"/>
                <a:r>
                  <a:rPr lang="en-US" noProof="0" dirty="0" smtClean="0"/>
                  <a:t>Given two sets of 3D points, calculate [R t] that aligns them</a:t>
                </a:r>
              </a:p>
              <a:p>
                <a:pPr lvl="1"/>
                <a:r>
                  <a:rPr lang="en-US" noProof="0" dirty="0" smtClean="0"/>
                  <a:t>Calculate centroids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noProof="0" smtClean="0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b="0" i="1" noProof="0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b="0" i="1" noProof="0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noProof="0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noProof="0" smtClean="0">
                            <a:latin typeface="Cambria Math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noProof="0" smtClean="0">
                            <a:latin typeface="Cambria Math"/>
                          </a:rPr>
                          <m:t>𝑖</m:t>
                        </m:r>
                        <m:r>
                          <a:rPr lang="en-US" b="0" i="1" noProof="0" smtClean="0"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a:rPr lang="en-US" b="0" i="1" noProof="0" smtClean="0">
                            <a:latin typeface="Cambria Math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US" b="0" i="1" noProof="0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noProof="0" smtClean="0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noProof="0" smtClean="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noProof="0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noProof="0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b="0" i="1" noProof="0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i="1" noProof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 noProof="0">
                            <a:latin typeface="Cambria Math"/>
                          </a:rPr>
                        </m:ctrlPr>
                      </m:fPr>
                      <m:num>
                        <m:r>
                          <a:rPr lang="en-US" i="1" noProof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i="1" noProof="0">
                            <a:latin typeface="Cambria Math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i="1" noProof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 noProof="0">
                            <a:latin typeface="Cambria Math"/>
                          </a:rPr>
                          <m:t>𝑖</m:t>
                        </m:r>
                        <m:r>
                          <a:rPr lang="en-US" i="1" noProof="0"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a:rPr lang="en-US" i="1" noProof="0">
                            <a:latin typeface="Cambria Math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 noProof="0">
                                <a:latin typeface="Cambria Math"/>
                              </a:rPr>
                              <m:t>𝑥</m:t>
                            </m:r>
                            <m:r>
                              <a:rPr lang="en-US" b="0" i="1" noProof="0" smtClean="0">
                                <a:latin typeface="Cambria Math"/>
                              </a:rPr>
                              <m:t>′</m:t>
                            </m:r>
                          </m:e>
                          <m:sub>
                            <m:r>
                              <a:rPr lang="en-US" i="1" noProof="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noProof="0" dirty="0" smtClean="0"/>
              </a:p>
              <a:p>
                <a:pPr lvl="1"/>
                <a:r>
                  <a:rPr lang="en-US" noProof="0" dirty="0" smtClean="0"/>
                  <a:t>Translation t = c</a:t>
                </a:r>
                <a:r>
                  <a:rPr lang="en-US" baseline="-25000" noProof="0" dirty="0" smtClean="0"/>
                  <a:t>2</a:t>
                </a:r>
                <a:r>
                  <a:rPr lang="en-US" noProof="0" dirty="0" smtClean="0"/>
                  <a:t> – c</a:t>
                </a:r>
                <a:r>
                  <a:rPr lang="en-US" baseline="-25000" noProof="0" dirty="0" smtClean="0"/>
                  <a:t>1</a:t>
                </a:r>
              </a:p>
              <a:p>
                <a:pPr lvl="1"/>
                <a:r>
                  <a:rPr lang="en-US" noProof="0" dirty="0" smtClean="0"/>
                  <a:t>Rotation derived from covariance </a:t>
                </a:r>
                <a:br>
                  <a:rPr lang="en-US" noProof="0" dirty="0" smtClean="0"/>
                </a:br>
                <a:r>
                  <a:rPr lang="en-US" noProof="0" dirty="0" smtClean="0"/>
                  <a:t/>
                </a:r>
                <a:br>
                  <a:rPr lang="en-US" noProof="0" dirty="0" smtClean="0"/>
                </a:b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/>
                      </a:rPr>
                      <m:t>𝐴</m:t>
                    </m:r>
                    <m:r>
                      <a:rPr lang="en-US" b="0" i="1" noProof="0" smtClean="0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i="1" noProof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 noProof="0">
                            <a:latin typeface="Cambria Math"/>
                          </a:rPr>
                          <m:t>𝑖</m:t>
                        </m:r>
                        <m:r>
                          <a:rPr lang="en-US" i="1" noProof="0"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a:rPr lang="en-US" i="1" noProof="0">
                            <a:latin typeface="Cambria Math"/>
                          </a:rPr>
                          <m:t>𝑁</m:t>
                        </m:r>
                      </m:sup>
                      <m:e>
                        <m:sSup>
                          <m:sSupPr>
                            <m:ctrlPr>
                              <a:rPr lang="en-US" i="1" noProof="0" smtClean="0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 noProof="0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 noProof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noProof="0"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 noProof="0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i="1" noProof="0"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 noProof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noProof="0"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i="1" noProof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b="0" i="1" noProof="0" smtClean="0">
                                <a:latin typeface="Cambria Math"/>
                              </a:rPr>
                              <m:t>𝑇</m:t>
                            </m:r>
                          </m:sup>
                        </m:sSup>
                        <m:d>
                          <m:dPr>
                            <m:ctrlPr>
                              <a:rPr lang="en-US" i="1" noProof="0" smtClean="0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noProof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 noProof="0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b="0" i="1" noProof="0" smtClean="0">
                                    <a:latin typeface="Cambria Math"/>
                                  </a:rPr>
                                  <m:t>′</m:t>
                                </m:r>
                              </m:e>
                              <m:sub>
                                <m:r>
                                  <a:rPr lang="en-US" i="1" noProof="0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 noProof="0"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 noProof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 noProof="0">
                                    <a:latin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b="0" i="1" noProof="0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r>
                  <a:rPr lang="en-US" noProof="0" dirty="0" smtClean="0"/>
                  <a:t> </a:t>
                </a:r>
                <a:br>
                  <a:rPr lang="en-US" noProof="0" dirty="0" smtClean="0"/>
                </a:br>
                <a:r>
                  <a:rPr lang="en-US" noProof="0" dirty="0" smtClean="0"/>
                  <a:t/>
                </a:r>
                <a:br>
                  <a:rPr lang="en-US" noProof="0" dirty="0" smtClean="0"/>
                </a:br>
                <a:r>
                  <a:rPr lang="en-US" noProof="0" dirty="0" smtClean="0"/>
                  <a:t>as</a:t>
                </a:r>
                <a:br>
                  <a:rPr lang="en-US" noProof="0" dirty="0" smtClean="0"/>
                </a:b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/>
                      </a:rPr>
                      <m:t>𝑅</m:t>
                    </m:r>
                    <m:r>
                      <a:rPr lang="en-US" b="0" i="1" noProof="0" smtClean="0">
                        <a:latin typeface="Cambria Math"/>
                      </a:rPr>
                      <m:t>=</m:t>
                    </m:r>
                    <m:r>
                      <a:rPr lang="en-US" b="0" i="1" noProof="0" smtClean="0">
                        <a:latin typeface="Cambria Math"/>
                      </a:rPr>
                      <m:t>𝑉</m:t>
                    </m:r>
                    <m:d>
                      <m:dPr>
                        <m:begChr m:val="["/>
                        <m:endChr m:val="]"/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noProof="0" smtClean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noProof="0" smtClean="0">
                                  <a:latin typeface="Cambria Math"/>
                                </a:rPr>
                                <m:t>1</m:t>
                              </m:r>
                            </m:e>
                            <m:e/>
                            <m:e/>
                          </m:mr>
                          <m:mr>
                            <m:e/>
                            <m:e>
                              <m:r>
                                <a:rPr lang="en-US" b="0" i="1" noProof="0" smtClean="0">
                                  <a:latin typeface="Cambria Math"/>
                                </a:rPr>
                                <m:t>1</m:t>
                              </m:r>
                            </m:e>
                            <m:e/>
                          </m:mr>
                          <m:mr>
                            <m:e/>
                            <m:e/>
                            <m:e>
                              <m:r>
                                <m:rPr>
                                  <m:nor/>
                                </m:rPr>
                                <a:rPr lang="en-US" b="0" i="0" noProof="0" smtClean="0">
                                  <a:latin typeface="Cambria Math"/>
                                </a:rPr>
                                <m:t>sign</m:t>
                              </m:r>
                              <m:d>
                                <m:dPr>
                                  <m:ctrlPr>
                                    <a:rPr lang="en-US" b="0" i="1" noProof="0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n-US" b="0" i="0" noProof="0" smtClean="0">
                                      <a:latin typeface="Cambria Math"/>
                                    </a:rPr>
                                    <m:t>det</m:t>
                                  </m:r>
                                  <m:d>
                                    <m:dPr>
                                      <m:ctrlPr>
                                        <a:rPr lang="en-US" b="0" i="1" noProof="0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noProof="0" smtClean="0">
                                          <a:latin typeface="Cambria Math"/>
                                        </a:rPr>
                                        <m:t>𝑉</m:t>
                                      </m:r>
                                      <m:sSup>
                                        <m:sSupPr>
                                          <m:ctrlPr>
                                            <a:rPr lang="en-US" b="0" i="1" noProof="0" smtClean="0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noProof="0" smtClean="0">
                                              <a:latin typeface="Cambria Math"/>
                                            </a:rPr>
                                            <m:t>𝑈</m:t>
                                          </m:r>
                                        </m:e>
                                        <m:sup>
                                          <m:r>
                                            <a:rPr lang="en-US" b="0" i="1" noProof="0" smtClean="0"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mr>
                        </m:m>
                      </m:e>
                    </m:d>
                    <m:sSup>
                      <m:sSupPr>
                        <m:ctrlPr>
                          <a:rPr lang="en-US" i="1" noProof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noProof="0">
                            <a:latin typeface="Cambria Math"/>
                          </a:rPr>
                          <m:t>𝑈</m:t>
                        </m:r>
                      </m:e>
                      <m:sup>
                        <m:r>
                          <a:rPr lang="en-US" i="1" noProof="0">
                            <a:latin typeface="Cambria Math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noProof="0" dirty="0" smtClean="0"/>
                  <a:t>  </a:t>
                </a:r>
                <a:br>
                  <a:rPr lang="en-US" noProof="0" dirty="0" smtClean="0"/>
                </a:br>
                <a:r>
                  <a:rPr lang="en-US" noProof="0" dirty="0" smtClean="0"/>
                  <a:t/>
                </a:r>
                <a:br>
                  <a:rPr lang="en-US" noProof="0" dirty="0" smtClean="0"/>
                </a:br>
                <a:r>
                  <a:rPr lang="en-US" noProof="0" dirty="0" smtClean="0"/>
                  <a:t>using A = USV</a:t>
                </a:r>
                <a:r>
                  <a:rPr lang="en-US" baseline="30000" noProof="0" dirty="0" smtClean="0"/>
                  <a:t>T</a:t>
                </a:r>
                <a:r>
                  <a:rPr lang="en-US" noProof="0" dirty="0" smtClean="0"/>
                  <a:t> so actually not a </a:t>
                </a:r>
                <a:r>
                  <a:rPr lang="en-US" i="1" noProof="0" dirty="0" smtClean="0"/>
                  <a:t>minimal</a:t>
                </a:r>
                <a:r>
                  <a:rPr lang="en-US" noProof="0" dirty="0" smtClean="0"/>
                  <a:t> problem (but certainly a </a:t>
                </a:r>
                <a:r>
                  <a:rPr lang="en-US" i="1" noProof="0" dirty="0" smtClean="0"/>
                  <a:t>geometric</a:t>
                </a:r>
                <a:r>
                  <a:rPr lang="en-US" noProof="0" dirty="0" smtClean="0"/>
                  <a:t> one)</a:t>
                </a:r>
                <a:endParaRPr lang="en-US" noProof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0825" y="765175"/>
                <a:ext cx="8713788" cy="5754497"/>
              </a:xfrm>
              <a:blipFill rotWithShape="1">
                <a:blip r:embed="rId2"/>
                <a:stretch>
                  <a:fillRect l="-1189" t="-23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0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BA Using Minimal Geometric Problems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Use 5-point algorithm to get [R t] of the first two cameras</a:t>
            </a:r>
          </a:p>
          <a:p>
            <a:r>
              <a:rPr lang="en-US" noProof="0" dirty="0" smtClean="0"/>
              <a:t>Keep using P3P for each consecutive camera</a:t>
            </a:r>
          </a:p>
          <a:p>
            <a:r>
              <a:rPr lang="en-US" noProof="0" dirty="0" smtClean="0"/>
              <a:t>Keep aligning and concatenating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8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BA Using Minimal Geometric Problems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Use 5-point algorithm to get [R t] of the first two cameras</a:t>
            </a:r>
          </a:p>
          <a:p>
            <a:r>
              <a:rPr lang="en-US" noProof="0" dirty="0" smtClean="0"/>
              <a:t>Keep using P3P for each consecutive camera</a:t>
            </a:r>
          </a:p>
          <a:p>
            <a:r>
              <a:rPr lang="en-US" noProof="0" dirty="0" smtClean="0"/>
              <a:t>Keep aligning and concatenating</a:t>
            </a:r>
          </a:p>
          <a:p>
            <a:r>
              <a:rPr lang="en-US" noProof="0" dirty="0" smtClean="0"/>
              <a:t>But …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" name="noise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0750" y="2873883"/>
            <a:ext cx="47625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3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BA Using Minimal Geometric Problems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Use 5-point algorithm to get [R t] of the first two cameras</a:t>
            </a:r>
          </a:p>
          <a:p>
            <a:r>
              <a:rPr lang="en-US" noProof="0" dirty="0" smtClean="0"/>
              <a:t>Keep using P3P for each consecutive camera</a:t>
            </a:r>
          </a:p>
          <a:p>
            <a:r>
              <a:rPr lang="en-US" noProof="0" dirty="0" smtClean="0"/>
              <a:t>Keep aligning and concatenating</a:t>
            </a:r>
          </a:p>
          <a:p>
            <a:endParaRPr lang="en-US" noProof="0" dirty="0" smtClean="0"/>
          </a:p>
          <a:p>
            <a:r>
              <a:rPr lang="en-US" noProof="0" dirty="0" smtClean="0"/>
              <a:t>Use RANSAC to select the points for the MGPs</a:t>
            </a:r>
          </a:p>
          <a:p>
            <a:r>
              <a:rPr lang="en-US" noProof="0" dirty="0" smtClean="0"/>
              <a:t>Not enough! Need to do </a:t>
            </a:r>
            <a:r>
              <a:rPr lang="en-US" i="1" noProof="0" dirty="0" smtClean="0"/>
              <a:t>maximum likelihood estimation </a:t>
            </a:r>
            <a:r>
              <a:rPr lang="en-US" noProof="0" dirty="0" smtClean="0"/>
              <a:t>(MLE)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3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Problem Statement (II)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noProof="0" dirty="0" smtClean="0"/>
                  <a:t>Bundle Adjustment</a:t>
                </a:r>
              </a:p>
              <a:p>
                <a:pPr lvl="1"/>
                <a:r>
                  <a:rPr lang="en-US" noProof="0" dirty="0" smtClean="0"/>
                  <a:t>We have a set of „cameras“</a:t>
                </a:r>
                <a:endParaRPr lang="en-US" noProof="0" dirty="0"/>
              </a:p>
              <a:p>
                <a:pPr lvl="2"/>
                <a:r>
                  <a:rPr lang="en-US" noProof="0" dirty="0" smtClean="0"/>
                  <a:t>Each described by a pose [R t], projection K</a:t>
                </a:r>
              </a:p>
              <a:p>
                <a:pPr lvl="2"/>
                <a:r>
                  <a:rPr lang="en-US" noProof="0" dirty="0" smtClean="0"/>
                  <a:t>Possibly also lens distortion </a:t>
                </a:r>
                <a:r>
                  <a:rPr lang="en-US" noProof="0" dirty="0" err="1" smtClean="0"/>
                  <a:t>paramaters</a:t>
                </a:r>
                <a:r>
                  <a:rPr lang="en-US" noProof="0" dirty="0" smtClean="0"/>
                  <a:t> l and function</a:t>
                </a:r>
              </a:p>
              <a:p>
                <a:pPr lvl="1"/>
                <a:r>
                  <a:rPr lang="en-US" noProof="0" dirty="0" smtClean="0"/>
                  <a:t>We have a set of observed points</a:t>
                </a:r>
              </a:p>
              <a:p>
                <a:pPr lvl="2"/>
                <a:r>
                  <a:rPr lang="en-US" noProof="0" dirty="0" smtClean="0"/>
                  <a:t>Each described by its position X</a:t>
                </a:r>
              </a:p>
              <a:p>
                <a:pPr lvl="1"/>
                <a:r>
                  <a:rPr lang="en-US" noProof="0" dirty="0" smtClean="0"/>
                  <a:t>We have a set of observations</a:t>
                </a:r>
              </a:p>
              <a:p>
                <a:pPr lvl="2"/>
                <a:r>
                  <a:rPr lang="en-US" noProof="0" dirty="0" smtClean="0"/>
                  <a:t>Link between point X, camera C</a:t>
                </a:r>
              </a:p>
              <a:p>
                <a:pPr lvl="2"/>
                <a:r>
                  <a:rPr lang="en-US" noProof="0" dirty="0" smtClean="0"/>
                  <a:t>Position of point in the image x</a:t>
                </a:r>
              </a:p>
              <a:p>
                <a:pPr lvl="2"/>
                <a:r>
                  <a:rPr lang="en-US" noProof="0" dirty="0" smtClean="0"/>
                  <a:t>Residual</a:t>
                </a:r>
                <a:r>
                  <a:rPr lang="en-US" noProof="0" dirty="0"/>
                  <a:t> </a:t>
                </a:r>
                <a:r>
                  <a:rPr lang="en-US" noProof="0" dirty="0" smtClean="0"/>
                  <a:t>to minimize</a:t>
                </a:r>
              </a:p>
              <a:p>
                <a:pPr lvl="3"/>
                <a:endParaRPr lang="en-US" noProof="0" dirty="0"/>
              </a:p>
              <a:p>
                <a:pPr marL="1371600" lvl="3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/>
                        </a:rPr>
                        <m:t>𝑟</m:t>
                      </m:r>
                      <m:r>
                        <a:rPr lang="en-US" b="0" i="1" noProof="0" smtClean="0">
                          <a:latin typeface="Cambria Math"/>
                        </a:rPr>
                        <m:t>=</m:t>
                      </m:r>
                      <m:r>
                        <m:rPr>
                          <m:nor/>
                        </m:rPr>
                        <a:rPr lang="en-US" b="0" i="0" noProof="0" smtClean="0">
                          <a:latin typeface="Cambria Math"/>
                        </a:rPr>
                        <m:t>err</m:t>
                      </m:r>
                      <m:d>
                        <m:dPr>
                          <m:ctrlPr>
                            <a:rPr lang="en-US" b="0" i="1" noProof="0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 noProof="0">
                              <a:latin typeface="Cambria Math"/>
                            </a:rPr>
                            <m:t>𝑥</m:t>
                          </m:r>
                          <m:r>
                            <a:rPr lang="en-US" i="1" noProof="0">
                              <a:latin typeface="Cambria Math"/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en-US" b="0" i="0" noProof="0" smtClean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noProof="0" smtClean="0">
                              <a:latin typeface="Cambria Math"/>
                            </a:rPr>
                            <m:t>distort</m:t>
                          </m:r>
                          <m:d>
                            <m:dPr>
                              <m:ctrlPr>
                                <a:rPr lang="en-US" b="0" i="1" noProof="0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b="0" i="0" noProof="0" smtClean="0">
                                  <a:latin typeface="Cambria Math"/>
                                </a:rPr>
                                <m:t>l</m:t>
                              </m:r>
                              <m:r>
                                <m:rPr>
                                  <m:nor/>
                                </m:rPr>
                                <a:rPr lang="en-US" b="0" i="0" noProof="0" smtClean="0">
                                  <a:latin typeface="Cambria Math"/>
                                </a:rPr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i="0" noProof="0">
                                  <a:latin typeface="Cambria Math"/>
                                </a:rPr>
                                <m:t>dehomog</m:t>
                              </m:r>
                              <m:d>
                                <m:dPr>
                                  <m:ctrlPr>
                                    <a:rPr lang="en-US" i="1" noProof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 noProof="0">
                                      <a:latin typeface="Cambria Math"/>
                                    </a:rPr>
                                    <m:t>𝑃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 noProof="0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i="1" noProof="0">
                                              <a:latin typeface="Cambria Math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i="1" noProof="0">
                                                <a:latin typeface="Cambria Math"/>
                                              </a:rPr>
                                              <m:t>𝑅</m:t>
                                            </m:r>
                                          </m:e>
                                          <m:e>
                                            <m:r>
                                              <a:rPr lang="en-US" i="1" noProof="0">
                                                <a:latin typeface="Cambria Math"/>
                                              </a:rPr>
                                              <m:t>𝑡</m:t>
                                            </m:r>
                                          </m:e>
                                        </m:mr>
                                        <m:mr>
                                          <m:e/>
                                          <m:e>
                                            <m:r>
                                              <a:rPr lang="en-US" i="1" noProof="0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d>
                                  <m:r>
                                    <a:rPr lang="en-US" i="1" noProof="0">
                                      <a:latin typeface="Cambria Math"/>
                                    </a:rPr>
                                    <m:t>𝑋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329" t="-11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08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Talk structure</a:t>
            </a:r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noProof="0" dirty="0" smtClean="0"/>
              <a:t>3D geometry</a:t>
            </a:r>
          </a:p>
          <a:p>
            <a:r>
              <a:rPr lang="en-US" noProof="0" dirty="0" smtClean="0"/>
              <a:t>Projective geometry</a:t>
            </a:r>
          </a:p>
          <a:p>
            <a:r>
              <a:rPr lang="en-US" noProof="0" dirty="0" smtClean="0"/>
              <a:t>Problem Statement</a:t>
            </a:r>
          </a:p>
          <a:p>
            <a:r>
              <a:rPr lang="en-US" noProof="0" dirty="0" smtClean="0"/>
              <a:t>Minimum Geometric Problems</a:t>
            </a:r>
          </a:p>
          <a:p>
            <a:r>
              <a:rPr lang="en-US" noProof="0" dirty="0" smtClean="0"/>
              <a:t>Least squares, Moore-Penrose </a:t>
            </a:r>
            <a:r>
              <a:rPr lang="en-US" noProof="0" dirty="0" err="1" smtClean="0"/>
              <a:t>pseudoinverse</a:t>
            </a:r>
            <a:r>
              <a:rPr lang="en-US" noProof="0" dirty="0" smtClean="0"/>
              <a:t>, SVD</a:t>
            </a:r>
          </a:p>
          <a:p>
            <a:r>
              <a:rPr lang="en-US" noProof="0" dirty="0" smtClean="0"/>
              <a:t>Nonlinear Least Squares</a:t>
            </a:r>
          </a:p>
          <a:p>
            <a:r>
              <a:rPr lang="en-US" noProof="0" dirty="0" smtClean="0"/>
              <a:t>Intermezzo I – computing derivatives</a:t>
            </a:r>
          </a:p>
          <a:p>
            <a:pPr lvl="1"/>
            <a:r>
              <a:rPr lang="en-US" noProof="0" dirty="0" smtClean="0"/>
              <a:t>Symbolic / Numerical differentiation</a:t>
            </a:r>
          </a:p>
          <a:p>
            <a:pPr lvl="1"/>
            <a:r>
              <a:rPr lang="en-US" noProof="0" dirty="0" smtClean="0"/>
              <a:t>Dual numbers</a:t>
            </a:r>
          </a:p>
          <a:p>
            <a:pPr lvl="1"/>
            <a:r>
              <a:rPr lang="en-US" noProof="0" dirty="0" smtClean="0"/>
              <a:t>Lie groups basics</a:t>
            </a:r>
          </a:p>
          <a:p>
            <a:r>
              <a:rPr lang="en-US" noProof="0" dirty="0" smtClean="0"/>
              <a:t>Handling Severe Nonlinearity</a:t>
            </a:r>
          </a:p>
          <a:p>
            <a:pPr lvl="1"/>
            <a:r>
              <a:rPr lang="en-US" noProof="0" dirty="0" smtClean="0"/>
              <a:t>Levenberg Marquardt</a:t>
            </a:r>
          </a:p>
          <a:p>
            <a:pPr lvl="1"/>
            <a:r>
              <a:rPr lang="en-US" noProof="0" dirty="0" smtClean="0"/>
              <a:t>Dogleg</a:t>
            </a:r>
          </a:p>
          <a:p>
            <a:r>
              <a:rPr lang="en-US" noProof="0" dirty="0" smtClean="0"/>
              <a:t>Handling outliers – robust estimation</a:t>
            </a:r>
          </a:p>
          <a:p>
            <a:r>
              <a:rPr lang="en-US" noProof="0" dirty="0" smtClean="0"/>
              <a:t>Intermezzo II – solving linear systems</a:t>
            </a:r>
          </a:p>
          <a:p>
            <a:pPr lvl="1"/>
            <a:r>
              <a:rPr lang="en-US" noProof="0" dirty="0" smtClean="0"/>
              <a:t>Direct methods</a:t>
            </a:r>
          </a:p>
          <a:p>
            <a:pPr lvl="1"/>
            <a:r>
              <a:rPr lang="en-US" noProof="0" dirty="0" smtClean="0"/>
              <a:t>Schur complement trickery</a:t>
            </a:r>
          </a:p>
          <a:p>
            <a:pPr lvl="1"/>
            <a:r>
              <a:rPr lang="en-US" strike="sngStrike" noProof="0" dirty="0" smtClean="0"/>
              <a:t>Iterative methods</a:t>
            </a:r>
          </a:p>
          <a:p>
            <a:pPr lvl="1"/>
            <a:r>
              <a:rPr lang="en-US" strike="sngStrike" noProof="0" dirty="0" smtClean="0"/>
              <a:t>Inexact step NLS</a:t>
            </a:r>
          </a:p>
          <a:p>
            <a:r>
              <a:rPr lang="en-US" noProof="0" dirty="0" smtClean="0"/>
              <a:t>Calculating covariances</a:t>
            </a:r>
          </a:p>
          <a:p>
            <a:pPr lvl="1"/>
            <a:endParaRPr lang="en-US" noProof="0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82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7"/>
          <a:stretch/>
        </p:blipFill>
        <p:spPr bwMode="auto">
          <a:xfrm>
            <a:off x="-2" y="541176"/>
            <a:ext cx="9144001" cy="5952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Problem Statement (II) – BA Graph Example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Guildford Cathedral</a:t>
            </a:r>
          </a:p>
          <a:p>
            <a:r>
              <a:rPr lang="en-US" noProof="0" dirty="0" smtClean="0"/>
              <a:t>92 poses</a:t>
            </a:r>
          </a:p>
          <a:p>
            <a:r>
              <a:rPr lang="en-US" noProof="0" dirty="0" smtClean="0"/>
              <a:t>57957 landmarks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877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Problem Statement (II)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noProof="0" dirty="0" smtClean="0"/>
                  <a:t>Simultaneous Localization and Mapping–SLAM</a:t>
                </a:r>
              </a:p>
              <a:p>
                <a:pPr lvl="1"/>
                <a:r>
                  <a:rPr lang="en-US" noProof="0" dirty="0" smtClean="0"/>
                  <a:t>We have a set of „robot poses“</a:t>
                </a:r>
              </a:p>
              <a:p>
                <a:pPr lvl="2"/>
                <a:r>
                  <a:rPr lang="en-US" noProof="0" dirty="0" smtClean="0"/>
                  <a:t>Each </a:t>
                </a:r>
                <a:r>
                  <a:rPr lang="en-US" noProof="0" dirty="0"/>
                  <a:t>described by a </a:t>
                </a:r>
                <a:r>
                  <a:rPr lang="en-US" noProof="0" dirty="0" smtClean="0"/>
                  <a:t>[</a:t>
                </a:r>
                <a:r>
                  <a:rPr lang="en-US" noProof="0" dirty="0"/>
                  <a:t>R t</a:t>
                </a:r>
                <a:r>
                  <a:rPr lang="en-US" noProof="0" dirty="0" smtClean="0"/>
                  <a:t>] matrix</a:t>
                </a:r>
              </a:p>
              <a:p>
                <a:pPr lvl="1"/>
                <a:r>
                  <a:rPr lang="en-US" noProof="0" dirty="0" smtClean="0"/>
                  <a:t>We </a:t>
                </a:r>
                <a:r>
                  <a:rPr lang="en-US" i="1" noProof="0" dirty="0" smtClean="0"/>
                  <a:t>may</a:t>
                </a:r>
                <a:r>
                  <a:rPr lang="en-US" noProof="0" dirty="0" smtClean="0"/>
                  <a:t> have a set of landmarks</a:t>
                </a:r>
              </a:p>
              <a:p>
                <a:pPr lvl="2"/>
                <a:r>
                  <a:rPr lang="en-US" noProof="0" dirty="0" smtClean="0"/>
                  <a:t>Each described by its position l</a:t>
                </a:r>
              </a:p>
              <a:p>
                <a:pPr lvl="1"/>
                <a:r>
                  <a:rPr lang="en-US" noProof="0" dirty="0" smtClean="0"/>
                  <a:t>We have a set of observations</a:t>
                </a:r>
              </a:p>
              <a:p>
                <a:pPr lvl="2"/>
                <a:r>
                  <a:rPr lang="en-US" noProof="0" dirty="0" err="1" smtClean="0"/>
                  <a:t>Odometry</a:t>
                </a:r>
                <a:r>
                  <a:rPr lang="en-US" noProof="0" dirty="0" smtClean="0"/>
                  <a:t> observations (links between two poses)</a:t>
                </a:r>
              </a:p>
              <a:p>
                <a:pPr lvl="3"/>
                <a:r>
                  <a:rPr lang="en-US" noProof="0" dirty="0" smtClean="0"/>
                  <a:t>Estimated distance travelled D (also a pose </a:t>
                </a:r>
                <a:r>
                  <a:rPr lang="en-US" noProof="0" dirty="0"/>
                  <a:t>itself</a:t>
                </a:r>
                <a:r>
                  <a:rPr lang="en-US" noProof="0" dirty="0" smtClean="0"/>
                  <a:t>)</a:t>
                </a:r>
              </a:p>
              <a:p>
                <a:pPr lvl="3"/>
                <a:r>
                  <a:rPr lang="en-US" noProof="0" dirty="0"/>
                  <a:t>Residual to </a:t>
                </a:r>
                <a:r>
                  <a:rPr lang="en-US" noProof="0" dirty="0" smtClean="0"/>
                  <a:t>minimize</a:t>
                </a:r>
              </a:p>
              <a:p>
                <a:pPr lvl="5"/>
                <a:endParaRPr lang="en-US" sz="800" noProof="0" dirty="0"/>
              </a:p>
              <a:p>
                <a:pPr marL="1371600" lvl="3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noProof="0">
                          <a:latin typeface="Cambria Math"/>
                        </a:rPr>
                        <m:t>𝑟</m:t>
                      </m:r>
                      <m:r>
                        <a:rPr lang="en-US" i="1" noProof="0">
                          <a:latin typeface="Cambria Math"/>
                        </a:rPr>
                        <m:t>=</m:t>
                      </m:r>
                      <m:r>
                        <m:rPr>
                          <m:nor/>
                        </m:rPr>
                        <a:rPr lang="en-US" noProof="0">
                          <a:latin typeface="Cambria Math"/>
                        </a:rPr>
                        <m:t>err</m:t>
                      </m:r>
                      <m:d>
                        <m:dPr>
                          <m:ctrlPr>
                            <a:rPr lang="en-US" i="1" noProof="0">
                              <a:latin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 noProof="0"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 noProof="0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 noProof="0"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e>
                                    <m:r>
                                      <a:rPr lang="en-US" i="1" noProof="0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</m:mr>
                                <m:mr>
                                  <m:e/>
                                  <m:e>
                                    <m:r>
                                      <a:rPr lang="en-US" i="1" noProof="0">
                                        <a:latin typeface="Cambria Math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a:rPr lang="en-US" i="1" noProof="0">
                              <a:latin typeface="Cambria Math"/>
                            </a:rPr>
                            <m:t>,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 noProof="0"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 noProof="0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 noProof="0"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e>
                                    <m:r>
                                      <a:rPr lang="en-US" i="1" noProof="0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</m:mr>
                                <m:mr>
                                  <m:e/>
                                  <m:e>
                                    <m:r>
                                      <a:rPr lang="en-US" i="1" noProof="0">
                                        <a:latin typeface="Cambria Math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m:rPr>
                              <m:nor/>
                            </m:rPr>
                            <a:rPr lang="en-US" b="0" i="0" noProof="0" smtClean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noProof="0">
                              <a:latin typeface="Cambria Math"/>
                              <a:ea typeface="Cambria Math"/>
                            </a:rPr>
                            <m:t>⊕</m:t>
                          </m:r>
                          <m:r>
                            <a:rPr lang="en-US" b="0" i="1" noProof="0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i="1" noProof="0">
                              <a:latin typeface="Cambria Math"/>
                              <a:ea typeface="Cambria Math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US" noProof="0" dirty="0" smtClean="0"/>
              </a:p>
              <a:p>
                <a:pPr lvl="2"/>
                <a:r>
                  <a:rPr lang="en-US" noProof="0" dirty="0" smtClean="0"/>
                  <a:t>Landmark observations (</a:t>
                </a:r>
                <a:r>
                  <a:rPr lang="en-US" noProof="0" dirty="0"/>
                  <a:t>pose-landmark </a:t>
                </a:r>
                <a:r>
                  <a:rPr lang="en-US" noProof="0" dirty="0" smtClean="0"/>
                  <a:t>links)</a:t>
                </a:r>
                <a:endParaRPr lang="en-US" noProof="0" dirty="0"/>
              </a:p>
              <a:p>
                <a:pPr lvl="3"/>
                <a:r>
                  <a:rPr lang="en-US" noProof="0" dirty="0" smtClean="0"/>
                  <a:t>„Measurement“ of the landmark</a:t>
                </a:r>
                <a:r>
                  <a:rPr lang="en-US" noProof="0" dirty="0"/>
                  <a:t> </a:t>
                </a:r>
                <a:r>
                  <a:rPr lang="en-US" noProof="0" dirty="0" smtClean="0"/>
                  <a:t>(e.g. Range-bearing vector)</a:t>
                </a:r>
              </a:p>
              <a:p>
                <a:pPr lvl="3"/>
                <a:r>
                  <a:rPr lang="en-US" noProof="0" dirty="0"/>
                  <a:t>Residual to </a:t>
                </a:r>
                <a:r>
                  <a:rPr lang="en-US" noProof="0" dirty="0" smtClean="0"/>
                  <a:t>minimize</a:t>
                </a:r>
              </a:p>
              <a:p>
                <a:pPr lvl="5"/>
                <a:endParaRPr lang="en-US" sz="800" noProof="0" dirty="0"/>
              </a:p>
              <a:p>
                <a:pPr marL="1371600" lvl="3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noProof="0">
                          <a:latin typeface="Cambria Math"/>
                        </a:rPr>
                        <m:t>𝑟</m:t>
                      </m:r>
                      <m:r>
                        <a:rPr lang="en-US" i="1" noProof="0">
                          <a:latin typeface="Cambria Math"/>
                        </a:rPr>
                        <m:t>=</m:t>
                      </m:r>
                      <m:r>
                        <m:rPr>
                          <m:nor/>
                        </m:rPr>
                        <a:rPr lang="en-US" noProof="0">
                          <a:latin typeface="Cambria Math"/>
                        </a:rPr>
                        <m:t>err</m:t>
                      </m:r>
                      <m:d>
                        <m:dPr>
                          <m:ctrlPr>
                            <a:rPr lang="en-US" i="1" noProof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noProof="0" smtClean="0">
                              <a:latin typeface="Cambria Math"/>
                            </a:rPr>
                            <m:t>𝑙</m:t>
                          </m:r>
                          <m:r>
                            <a:rPr lang="en-US" i="1" noProof="0">
                              <a:latin typeface="Cambria Math"/>
                            </a:rPr>
                            <m:t>,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 noProof="0"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 noProof="0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 noProof="0"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e>
                                    <m:r>
                                      <a:rPr lang="en-US" i="1" noProof="0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</m:mr>
                                <m:mr>
                                  <m:e/>
                                  <m:e>
                                    <m:r>
                                      <a:rPr lang="en-US" i="1" noProof="0">
                                        <a:latin typeface="Cambria Math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m:rPr>
                              <m:nor/>
                            </m:rPr>
                            <a:rPr lang="en-US" noProof="0">
                              <a:latin typeface="Cambria Math"/>
                              <a:ea typeface="Cambria Math"/>
                            </a:rPr>
                            <m:t>⊕</m:t>
                          </m:r>
                          <m:r>
                            <a:rPr lang="en-US" b="0" i="1" noProof="0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noProof="0" smtClean="0"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b="0" i="1" noProof="0" smtClean="0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noProof="0" smtClean="0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e>
                                    <m:r>
                                      <a:rPr lang="en-US" b="0" i="1" noProof="0" smtClean="0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en-US" noProof="0" dirty="0" smtClean="0"/>
              </a:p>
              <a:p>
                <a:pPr lvl="1"/>
                <a:endParaRPr lang="en-US" noProof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329" t="-1144" b="-4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7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Problem Statement (II) – SLAM Graph Example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488" y="569167"/>
            <a:ext cx="6314181" cy="590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Victoria Park (Sydney)</a:t>
            </a:r>
          </a:p>
          <a:p>
            <a:r>
              <a:rPr lang="en-US" noProof="0" dirty="0" smtClean="0"/>
              <a:t>6969 poses</a:t>
            </a:r>
          </a:p>
          <a:p>
            <a:r>
              <a:rPr lang="en-US" noProof="0" dirty="0" smtClean="0"/>
              <a:t>151 landmarks</a:t>
            </a:r>
            <a:endParaRPr lang="en-US" noProof="0" dirty="0"/>
          </a:p>
        </p:txBody>
      </p:sp>
      <p:pic>
        <p:nvPicPr>
          <p:cNvPr id="8" name="vic_park_turn_in_o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6572" y="2339918"/>
            <a:ext cx="2945284" cy="200814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7085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Problem Statement (II)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noProof="0" dirty="0" smtClean="0"/>
                  <a:t>In general, inference on </a:t>
                </a:r>
                <a:r>
                  <a:rPr lang="en-US" i="1" noProof="0" dirty="0" smtClean="0"/>
                  <a:t>graphical</a:t>
                </a:r>
                <a:r>
                  <a:rPr lang="en-US" noProof="0" dirty="0" smtClean="0"/>
                  <a:t> models</a:t>
                </a:r>
              </a:p>
              <a:p>
                <a:pPr lvl="1"/>
                <a:r>
                  <a:rPr lang="en-US" noProof="0" dirty="0" smtClean="0"/>
                  <a:t>Set of variables V, each contains state vector </a:t>
                </a:r>
                <a:r>
                  <a:rPr lang="en-US" b="1" noProof="0" dirty="0" err="1" smtClean="0"/>
                  <a:t>v</a:t>
                </a:r>
                <a:r>
                  <a:rPr lang="en-US" baseline="-25000" noProof="0" dirty="0" err="1" smtClean="0"/>
                  <a:t>l</a:t>
                </a:r>
                <a:endParaRPr lang="en-US" baseline="-25000" noProof="0" dirty="0" smtClean="0"/>
              </a:p>
              <a:p>
                <a:pPr lvl="1"/>
                <a:r>
                  <a:rPr lang="en-US" noProof="0" dirty="0" smtClean="0"/>
                  <a:t>Set of edges E, each a triplet {</a:t>
                </a:r>
                <a:r>
                  <a:rPr lang="en-US" b="1" noProof="0" dirty="0" err="1" smtClean="0"/>
                  <a:t>i</a:t>
                </a:r>
                <a:r>
                  <a:rPr lang="en-US" baseline="-25000" noProof="0" dirty="0" err="1" smtClean="0"/>
                  <a:t>k</a:t>
                </a:r>
                <a:r>
                  <a:rPr lang="en-US" noProof="0" dirty="0" smtClean="0"/>
                  <a:t>, </a:t>
                </a:r>
                <a:r>
                  <a:rPr lang="en-US" b="1" noProof="0" dirty="0" err="1" smtClean="0"/>
                  <a:t>j</a:t>
                </a:r>
                <a:r>
                  <a:rPr lang="en-US" baseline="-25000" noProof="0" dirty="0" err="1" smtClean="0"/>
                  <a:t>k</a:t>
                </a:r>
                <a:r>
                  <a:rPr lang="en-US" noProof="0" dirty="0" smtClean="0"/>
                  <a:t>, </a:t>
                </a:r>
                <a:r>
                  <a:rPr lang="en-US" b="1" noProof="0" dirty="0" smtClean="0"/>
                  <a:t>o</a:t>
                </a:r>
                <a:r>
                  <a:rPr lang="en-US" baseline="-25000" noProof="0" dirty="0" smtClean="0"/>
                  <a:t>k</a:t>
                </a:r>
                <a:r>
                  <a:rPr lang="en-US" noProof="0" dirty="0" smtClean="0"/>
                  <a:t>}</a:t>
                </a:r>
              </a:p>
              <a:p>
                <a:pPr lvl="2"/>
                <a:r>
                  <a:rPr lang="en-US" noProof="0" dirty="0" smtClean="0"/>
                  <a:t>Where </a:t>
                </a:r>
                <a:r>
                  <a:rPr lang="en-US" b="1" noProof="0" dirty="0" err="1" smtClean="0"/>
                  <a:t>i</a:t>
                </a:r>
                <a:r>
                  <a:rPr lang="en-US" noProof="0" dirty="0" smtClean="0"/>
                  <a:t> and </a:t>
                </a:r>
                <a:r>
                  <a:rPr lang="en-US" b="1" noProof="0" dirty="0" smtClean="0"/>
                  <a:t>j</a:t>
                </a:r>
                <a:r>
                  <a:rPr lang="en-US" noProof="0" dirty="0" smtClean="0"/>
                  <a:t> are vectors containing vertex indices</a:t>
                </a:r>
              </a:p>
              <a:p>
                <a:pPr lvl="1"/>
                <a:r>
                  <a:rPr lang="en-US" noProof="0" dirty="0" smtClean="0"/>
                  <a:t>Minimize</a:t>
                </a:r>
                <a:br>
                  <a:rPr lang="en-US" noProof="0" dirty="0" smtClean="0"/>
                </a:b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 noProof="0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noProof="0" smtClean="0">
                            <a:latin typeface="Cambria Math"/>
                          </a:rPr>
                          <m:t>𝑘</m:t>
                        </m:r>
                        <m:r>
                          <a:rPr lang="en-US" b="0" i="1" noProof="0" smtClean="0">
                            <a:latin typeface="Cambria Math"/>
                          </a:rPr>
                          <m:t>=0</m:t>
                        </m:r>
                      </m:sub>
                      <m:sup>
                        <m:d>
                          <m:dPr>
                            <m:begChr m:val="|"/>
                            <m:endChr m:val="|"/>
                            <m:ctrlPr>
                              <a:rPr lang="en-US" i="1" noProof="0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noProof="0" smtClean="0">
                                <a:latin typeface="Cambria Math"/>
                              </a:rPr>
                              <m:t>𝐸</m:t>
                            </m:r>
                          </m:e>
                        </m:d>
                      </m:sup>
                      <m:e>
                        <m:r>
                          <m:rPr>
                            <m:nor/>
                          </m:rPr>
                          <a:rPr lang="en-US" noProof="0">
                            <a:latin typeface="Cambria Math"/>
                          </a:rPr>
                          <m:t>err</m:t>
                        </m:r>
                        <m:d>
                          <m:dPr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noProof="0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1" i="1" noProof="0">
                                    <a:latin typeface="Cambria Math"/>
                                  </a:rPr>
                                  <m:t>𝒗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b="1" i="1" noProof="0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noProof="0" smtClean="0">
                                        <a:latin typeface="Cambria Math"/>
                                      </a:rPr>
                                      <m:t>𝒊</m:t>
                                    </m:r>
                                  </m:e>
                                  <m:sub>
                                    <m:r>
                                      <a:rPr lang="en-US" b="0" i="1" noProof="0" smtClean="0">
                                        <a:latin typeface="Cambria Math"/>
                                      </a:rPr>
                                      <m:t>𝑘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en-US" i="1" noProof="0" smtClean="0">
                                <a:latin typeface="Cambria Math"/>
                              </a:rPr>
                              <m:t>⊖</m:t>
                            </m:r>
                            <m:sSub>
                              <m:sSubPr>
                                <m:ctrlPr>
                                  <a:rPr lang="en-US" i="1" noProof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1" i="1" noProof="0">
                                    <a:latin typeface="Cambria Math"/>
                                  </a:rPr>
                                  <m:t>𝒗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b="1" i="1" noProof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noProof="0" smtClean="0">
                                        <a:latin typeface="Cambria Math"/>
                                      </a:rPr>
                                      <m:t>𝒋</m:t>
                                    </m:r>
                                  </m:e>
                                  <m:sub>
                                    <m:r>
                                      <a:rPr lang="en-US" i="1" noProof="0">
                                        <a:latin typeface="Cambria Math"/>
                                      </a:rPr>
                                      <m:t>𝑘</m:t>
                                    </m:r>
                                  </m:sub>
                                </m:sSub>
                              </m:sub>
                            </m:sSub>
                            <m:r>
                              <m:rPr>
                                <m:nor/>
                              </m:rPr>
                              <a:rPr lang="en-US" noProof="0">
                                <a:latin typeface="Cambria Math"/>
                                <a:ea typeface="Cambria Math"/>
                              </a:rPr>
                              <m:t>⊕</m:t>
                            </m:r>
                            <m:r>
                              <a:rPr lang="en-US" b="1" i="1" noProof="0" smtClean="0">
                                <a:latin typeface="Cambria Math"/>
                                <a:ea typeface="Cambria Math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b="1" i="1" noProof="0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1" i="1" noProof="0" smtClean="0">
                                    <a:latin typeface="Cambria Math"/>
                                  </a:rPr>
                                  <m:t>𝒐</m:t>
                                </m:r>
                              </m:e>
                              <m:sub>
                                <m:r>
                                  <a:rPr lang="en-US" b="0" i="1" noProof="0" smtClean="0">
                                    <a:latin typeface="Cambria Math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  <m:r>
                          <a:rPr lang="en-US" b="0" i="1" noProof="0" smtClean="0">
                            <a:latin typeface="Cambria Math"/>
                          </a:rPr>
                          <m:t> ,</m:t>
                        </m:r>
                      </m:e>
                    </m:nary>
                  </m:oMath>
                </a14:m>
                <a:r>
                  <a:rPr lang="en-US" noProof="0" dirty="0" smtClean="0"/>
                  <a:t/>
                </a:r>
                <a:br>
                  <a:rPr lang="en-US" noProof="0" dirty="0" smtClean="0"/>
                </a:br>
                <a:r>
                  <a:rPr lang="en-US" noProof="0" dirty="0" smtClean="0"/>
                  <a:t>where </a:t>
                </a:r>
                <a14:m>
                  <m:oMath xmlns:m="http://schemas.openxmlformats.org/officeDocument/2006/math">
                    <m:r>
                      <a:rPr lang="en-US" i="1" noProof="0" smtClean="0">
                        <a:latin typeface="Cambria Math"/>
                      </a:rPr>
                      <m:t>⊖</m:t>
                    </m:r>
                  </m:oMath>
                </a14:m>
                <a:r>
                  <a:rPr lang="en-US" noProof="0" dirty="0" smtClean="0"/>
                  <a:t> and </a:t>
                </a:r>
                <a:r>
                  <a:rPr lang="en-US" noProof="0" dirty="0" smtClean="0">
                    <a:latin typeface="Cambria Math"/>
                    <a:ea typeface="Cambria Math"/>
                  </a:rPr>
                  <a:t>⊕ </a:t>
                </a:r>
                <a:r>
                  <a:rPr lang="en-US" noProof="0" dirty="0" smtClean="0"/>
                  <a:t>are </a:t>
                </a:r>
                <a:r>
                  <a:rPr lang="en-US" noProof="0" dirty="0" err="1" smtClean="0"/>
                  <a:t>vectorial</a:t>
                </a:r>
                <a:r>
                  <a:rPr lang="en-US" noProof="0" dirty="0" smtClean="0"/>
                  <a:t> difference and composition operators (e.g. (inverse) matrix multiplication), subject to their precedence and </a:t>
                </a:r>
                <a:r>
                  <a:rPr lang="en-US" noProof="0" dirty="0" err="1" smtClean="0"/>
                  <a:t>commutativity</a:t>
                </a:r>
                <a:endParaRPr lang="en-US" noProof="0" dirty="0" smtClean="0"/>
              </a:p>
              <a:p>
                <a:pPr lvl="1"/>
                <a:endParaRPr lang="en-US" noProof="0" dirty="0" smtClean="0"/>
              </a:p>
              <a:p>
                <a:pPr lvl="1"/>
                <a:endParaRPr lang="en-US" noProof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329" t="-11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4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Problem Statement (II)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noProof="0" dirty="0" smtClean="0"/>
                  <a:t>In general, inference on </a:t>
                </a:r>
                <a:r>
                  <a:rPr lang="en-US" i="1" noProof="0" dirty="0" smtClean="0"/>
                  <a:t>graphical</a:t>
                </a:r>
                <a:r>
                  <a:rPr lang="en-US" noProof="0" dirty="0" smtClean="0"/>
                  <a:t> models</a:t>
                </a:r>
              </a:p>
              <a:p>
                <a:pPr lvl="1"/>
                <a:r>
                  <a:rPr lang="en-US" noProof="0" dirty="0" smtClean="0"/>
                  <a:t>Set of variables V, each contains state vector </a:t>
                </a:r>
                <a:r>
                  <a:rPr lang="en-US" b="1" noProof="0" dirty="0" err="1" smtClean="0"/>
                  <a:t>v</a:t>
                </a:r>
                <a:r>
                  <a:rPr lang="en-US" baseline="-25000" noProof="0" dirty="0" err="1" smtClean="0"/>
                  <a:t>l</a:t>
                </a:r>
                <a:endParaRPr lang="en-US" baseline="-25000" noProof="0" dirty="0" smtClean="0"/>
              </a:p>
              <a:p>
                <a:pPr lvl="1"/>
                <a:r>
                  <a:rPr lang="en-US" noProof="0" dirty="0" smtClean="0"/>
                  <a:t>Set of edges E, each a triplet {</a:t>
                </a:r>
                <a:r>
                  <a:rPr lang="en-US" b="1" noProof="0" dirty="0" err="1" smtClean="0"/>
                  <a:t>i</a:t>
                </a:r>
                <a:r>
                  <a:rPr lang="en-US" baseline="-25000" noProof="0" dirty="0" err="1" smtClean="0"/>
                  <a:t>k</a:t>
                </a:r>
                <a:r>
                  <a:rPr lang="en-US" noProof="0" dirty="0" smtClean="0"/>
                  <a:t>, </a:t>
                </a:r>
                <a:r>
                  <a:rPr lang="en-US" b="1" noProof="0" dirty="0" err="1" smtClean="0"/>
                  <a:t>j</a:t>
                </a:r>
                <a:r>
                  <a:rPr lang="en-US" baseline="-25000" noProof="0" dirty="0" err="1" smtClean="0"/>
                  <a:t>k</a:t>
                </a:r>
                <a:r>
                  <a:rPr lang="en-US" noProof="0" dirty="0" smtClean="0"/>
                  <a:t>, </a:t>
                </a:r>
                <a:r>
                  <a:rPr lang="en-US" b="1" noProof="0" dirty="0" smtClean="0"/>
                  <a:t>o</a:t>
                </a:r>
                <a:r>
                  <a:rPr lang="en-US" baseline="-25000" noProof="0" dirty="0" smtClean="0"/>
                  <a:t>k</a:t>
                </a:r>
                <a:r>
                  <a:rPr lang="en-US" noProof="0" dirty="0" smtClean="0"/>
                  <a:t>}</a:t>
                </a:r>
              </a:p>
              <a:p>
                <a:pPr lvl="2"/>
                <a:r>
                  <a:rPr lang="en-US" noProof="0" dirty="0" smtClean="0"/>
                  <a:t>Where </a:t>
                </a:r>
                <a:r>
                  <a:rPr lang="en-US" b="1" noProof="0" dirty="0" err="1" smtClean="0"/>
                  <a:t>i</a:t>
                </a:r>
                <a:r>
                  <a:rPr lang="en-US" noProof="0" dirty="0" smtClean="0"/>
                  <a:t> and </a:t>
                </a:r>
                <a:r>
                  <a:rPr lang="en-US" b="1" noProof="0" dirty="0" smtClean="0"/>
                  <a:t>j</a:t>
                </a:r>
                <a:r>
                  <a:rPr lang="en-US" noProof="0" dirty="0" smtClean="0"/>
                  <a:t> are vectors containing vertex indices</a:t>
                </a:r>
              </a:p>
              <a:p>
                <a:pPr lvl="1"/>
                <a:r>
                  <a:rPr lang="en-US" noProof="0" dirty="0" smtClean="0"/>
                  <a:t>Minimize</a:t>
                </a:r>
                <a:br>
                  <a:rPr lang="en-US" noProof="0" dirty="0" smtClean="0"/>
                </a:b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 noProof="0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noProof="0" smtClean="0">
                            <a:latin typeface="Cambria Math"/>
                          </a:rPr>
                          <m:t>𝑘</m:t>
                        </m:r>
                        <m:r>
                          <a:rPr lang="en-US" b="0" i="1" noProof="0" smtClean="0">
                            <a:latin typeface="Cambria Math"/>
                          </a:rPr>
                          <m:t>=0</m:t>
                        </m:r>
                      </m:sub>
                      <m:sup>
                        <m:d>
                          <m:dPr>
                            <m:begChr m:val="|"/>
                            <m:endChr m:val="|"/>
                            <m:ctrlPr>
                              <a:rPr lang="en-US" i="1" noProof="0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noProof="0" smtClean="0">
                                <a:latin typeface="Cambria Math"/>
                              </a:rPr>
                              <m:t>𝐸</m:t>
                            </m:r>
                          </m:e>
                        </m:d>
                      </m:sup>
                      <m:e>
                        <m:r>
                          <m:rPr>
                            <m:nor/>
                          </m:rPr>
                          <a:rPr lang="en-US" noProof="0">
                            <a:latin typeface="Cambria Math"/>
                          </a:rPr>
                          <m:t>err</m:t>
                        </m:r>
                        <m:d>
                          <m:dPr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noProof="0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1" i="1" noProof="0">
                                    <a:latin typeface="Cambria Math"/>
                                  </a:rPr>
                                  <m:t>𝒗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b="1" i="1" noProof="0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noProof="0" smtClean="0">
                                        <a:latin typeface="Cambria Math"/>
                                      </a:rPr>
                                      <m:t>𝒊</m:t>
                                    </m:r>
                                  </m:e>
                                  <m:sub>
                                    <m:r>
                                      <a:rPr lang="en-US" b="0" i="1" noProof="0" smtClean="0">
                                        <a:latin typeface="Cambria Math"/>
                                      </a:rPr>
                                      <m:t>𝑘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en-US" i="1" noProof="0" smtClean="0">
                                <a:latin typeface="Cambria Math"/>
                              </a:rPr>
                              <m:t>⊖</m:t>
                            </m:r>
                            <m:sSub>
                              <m:sSubPr>
                                <m:ctrlPr>
                                  <a:rPr lang="en-US" i="1" noProof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1" i="1" noProof="0">
                                    <a:latin typeface="Cambria Math"/>
                                  </a:rPr>
                                  <m:t>𝒗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b="1" i="1" noProof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noProof="0" smtClean="0">
                                        <a:latin typeface="Cambria Math"/>
                                      </a:rPr>
                                      <m:t>𝒋</m:t>
                                    </m:r>
                                  </m:e>
                                  <m:sub>
                                    <m:r>
                                      <a:rPr lang="en-US" i="1" noProof="0">
                                        <a:latin typeface="Cambria Math"/>
                                      </a:rPr>
                                      <m:t>𝑘</m:t>
                                    </m:r>
                                  </m:sub>
                                </m:sSub>
                              </m:sub>
                            </m:sSub>
                            <m:r>
                              <m:rPr>
                                <m:nor/>
                              </m:rPr>
                              <a:rPr lang="en-US" noProof="0">
                                <a:latin typeface="Cambria Math"/>
                                <a:ea typeface="Cambria Math"/>
                              </a:rPr>
                              <m:t>⊕</m:t>
                            </m:r>
                            <m:r>
                              <a:rPr lang="en-US" b="1" i="1" noProof="0" smtClean="0">
                                <a:latin typeface="Cambria Math"/>
                                <a:ea typeface="Cambria Math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b="1" i="1" noProof="0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1" i="1" noProof="0" smtClean="0">
                                    <a:latin typeface="Cambria Math"/>
                                  </a:rPr>
                                  <m:t>𝒐</m:t>
                                </m:r>
                              </m:e>
                              <m:sub>
                                <m:r>
                                  <a:rPr lang="en-US" b="0" i="1" noProof="0" smtClean="0">
                                    <a:latin typeface="Cambria Math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noProof="0" dirty="0" smtClean="0"/>
              </a:p>
              <a:p>
                <a:pPr lvl="1"/>
                <a:r>
                  <a:rPr lang="en-US" noProof="0" dirty="0" smtClean="0"/>
                  <a:t>Problem: if there are different kinds of observations, how to make different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noProof="0">
                        <a:latin typeface="Cambria Math"/>
                      </a:rPr>
                      <m:t>err</m:t>
                    </m:r>
                    <m:d>
                      <m:dPr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 noProof="0" smtClean="0">
                            <a:latin typeface="Cambria Math"/>
                          </a:rPr>
                          <m:t>·</m:t>
                        </m:r>
                      </m:e>
                    </m:d>
                  </m:oMath>
                </a14:m>
                <a:r>
                  <a:rPr lang="en-US" noProof="0" dirty="0" smtClean="0"/>
                  <a:t> comparable?</a:t>
                </a:r>
              </a:p>
              <a:p>
                <a:pPr lvl="1"/>
                <a:r>
                  <a:rPr lang="en-US" noProof="0" dirty="0" smtClean="0"/>
                  <a:t>Solution: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noProof="0">
                        <a:latin typeface="Cambria Math"/>
                      </a:rPr>
                      <m:t>err</m:t>
                    </m:r>
                    <m:d>
                      <m:dPr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noProof="0" smtClean="0">
                            <a:latin typeface="Cambria Math"/>
                          </a:rPr>
                          <m:t>𝑣</m:t>
                        </m:r>
                      </m:e>
                    </m:d>
                    <m:r>
                      <a:rPr lang="en-US" b="0" i="1" noProof="0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noProof="0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noProof="0" smtClean="0">
                                <a:latin typeface="Cambria Math"/>
                              </a:rPr>
                              <m:t>𝑣</m:t>
                            </m:r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US" b="0" i="1" noProof="0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1" noProof="0">
                                <a:latin typeface="Cambria Math"/>
                              </a:rPr>
                              <m:t>Σ</m:t>
                            </m:r>
                          </m:e>
                          <m:sub>
                            <m:r>
                              <a:rPr lang="en-US" b="0" i="1" noProof="0" smtClean="0">
                                <a:latin typeface="Cambria Math"/>
                              </a:rPr>
                              <m:t>𝑘</m:t>
                            </m:r>
                          </m:sub>
                        </m:sSub>
                      </m:sub>
                    </m:sSub>
                    <m:r>
                      <a:rPr lang="en-US" b="0" i="1" noProof="0" smtClean="0">
                        <a:latin typeface="Cambria Math"/>
                      </a:rPr>
                      <m:t>=</m:t>
                    </m:r>
                    <m:r>
                      <a:rPr lang="en-US" b="0" i="1" noProof="0" smtClean="0">
                        <a:latin typeface="Cambria Math"/>
                      </a:rPr>
                      <m:t>𝑣</m:t>
                    </m:r>
                    <m:sSub>
                      <m:sSubPr>
                        <m:ctrlPr>
                          <a:rPr lang="en-US" i="1" noProof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 noProof="0">
                            <a:latin typeface="Cambria Math"/>
                          </a:rPr>
                          <m:t>Σ</m:t>
                        </m:r>
                      </m:e>
                      <m:sub>
                        <m:r>
                          <a:rPr lang="en-US" i="1" noProof="0">
                            <a:latin typeface="Cambria Math"/>
                          </a:rPr>
                          <m:t>𝑘</m:t>
                        </m:r>
                      </m:sub>
                    </m:sSub>
                    <m:sSup>
                      <m:sSupPr>
                        <m:ctrlPr>
                          <a:rPr lang="en-US" i="1" noProof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latin typeface="Cambria Math"/>
                          </a:rPr>
                          <m:t>𝑣</m:t>
                        </m:r>
                      </m:e>
                      <m:sup>
                        <m:r>
                          <a:rPr lang="en-US" b="0" i="1" noProof="0" smtClean="0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b="0" i="1" noProof="0" smtClean="0">
                        <a:latin typeface="Cambria Math"/>
                      </a:rPr>
                      <m:t> ,</m:t>
                    </m:r>
                  </m:oMath>
                </a14:m>
                <a:r>
                  <a:rPr lang="en-US" noProof="0" dirty="0" smtClean="0"/>
                  <a:t/>
                </a:r>
                <a:br>
                  <a:rPr lang="en-US" noProof="0" dirty="0" smtClean="0"/>
                </a:br>
                <a:r>
                  <a:rPr lang="en-US" noProof="0" dirty="0" smtClean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 noProof="0">
                            <a:latin typeface="Cambria Math"/>
                          </a:rPr>
                          <m:t>Σ</m:t>
                        </m:r>
                      </m:e>
                      <m:sub>
                        <m:r>
                          <a:rPr lang="en-US" i="1" noProof="0">
                            <a:latin typeface="Cambria Math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noProof="0" dirty="0" smtClean="0"/>
                  <a:t> is information </a:t>
                </a:r>
                <a:r>
                  <a:rPr lang="en-US" noProof="0" dirty="0"/>
                  <a:t>matrix </a:t>
                </a:r>
                <a:r>
                  <a:rPr lang="en-US" noProof="0" dirty="0" smtClean="0"/>
                  <a:t>(inverse covariance) for observation k</a:t>
                </a:r>
              </a:p>
              <a:p>
                <a:pPr lvl="1"/>
                <a:endParaRPr lang="en-US" noProof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329" t="-1144" b="-1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2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Least Squares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noProof="0" dirty="0" smtClean="0"/>
                  <a:t>Given a set of constraints (observations), </a:t>
                </a:r>
                <a:br>
                  <a:rPr lang="en-US" noProof="0" dirty="0" smtClean="0"/>
                </a:br>
                <a:r>
                  <a:rPr lang="en-US" noProof="0" dirty="0" smtClean="0"/>
                  <a:t>find a solution that minimizes L2 error</a:t>
                </a:r>
              </a:p>
              <a:p>
                <a:r>
                  <a:rPr lang="en-US" b="0" noProof="0" dirty="0" smtClean="0"/>
                  <a:t>For a linear over-determined problem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/>
                      </a:rPr>
                      <m:t>𝐴</m:t>
                    </m:r>
                    <m:r>
                      <a:rPr lang="en-US" b="1" i="1" noProof="0" smtClean="0">
                        <a:latin typeface="Cambria Math"/>
                      </a:rPr>
                      <m:t>𝒙</m:t>
                    </m:r>
                    <m:r>
                      <a:rPr lang="en-US" b="0" i="1" noProof="0" smtClean="0">
                        <a:latin typeface="Cambria Math"/>
                      </a:rPr>
                      <m:t>=</m:t>
                    </m:r>
                    <m:r>
                      <a:rPr lang="en-US" b="1" i="1" noProof="0" smtClean="0">
                        <a:latin typeface="Cambria Math"/>
                      </a:rPr>
                      <m:t>𝒃</m:t>
                    </m:r>
                  </m:oMath>
                </a14:m>
                <a:r>
                  <a:rPr lang="en-US" b="1" noProof="0" dirty="0" smtClean="0"/>
                  <a:t/>
                </a:r>
                <a:br>
                  <a:rPr lang="en-US" b="1" noProof="0" dirty="0" smtClean="0"/>
                </a:br>
                <a:r>
                  <a:rPr lang="en-US" noProof="0" dirty="0" smtClean="0"/>
                  <a:t>(where the unknown is </a:t>
                </a:r>
                <a14:m>
                  <m:oMath xmlns:m="http://schemas.openxmlformats.org/officeDocument/2006/math">
                    <m:r>
                      <a:rPr lang="en-US" b="1" i="1" noProof="0" smtClean="0">
                        <a:latin typeface="Cambria Math"/>
                      </a:rPr>
                      <m:t>𝒙</m:t>
                    </m:r>
                  </m:oMath>
                </a14:m>
                <a:r>
                  <a:rPr lang="en-US" noProof="0" dirty="0" smtClean="0"/>
                  <a:t>)</a:t>
                </a:r>
              </a:p>
              <a:p>
                <a:r>
                  <a:rPr lang="en-US" noProof="0" dirty="0" smtClean="0"/>
                  <a:t>The error is </a:t>
                </a:r>
                <a14:m>
                  <m:oMath xmlns:m="http://schemas.openxmlformats.org/officeDocument/2006/math">
                    <m:r>
                      <a:rPr lang="en-US" b="1" i="1" noProof="0" smtClean="0">
                        <a:latin typeface="Cambria Math"/>
                      </a:rPr>
                      <m:t>𝒓</m:t>
                    </m:r>
                    <m:r>
                      <a:rPr lang="en-US" b="1" i="1" noProof="0" smtClean="0">
                        <a:latin typeface="Cambria Math"/>
                      </a:rPr>
                      <m:t>=</m:t>
                    </m:r>
                    <m:r>
                      <a:rPr lang="en-US" b="1" i="1" noProof="0" smtClean="0">
                        <a:latin typeface="Cambria Math"/>
                      </a:rPr>
                      <m:t>𝒃</m:t>
                    </m:r>
                    <m:r>
                      <a:rPr lang="en-US" b="0" i="1" noProof="0" smtClean="0">
                        <a:latin typeface="Cambria Math"/>
                      </a:rPr>
                      <m:t>−</m:t>
                    </m:r>
                    <m:r>
                      <a:rPr lang="en-US" b="0" i="1" noProof="0" smtClean="0">
                        <a:latin typeface="Cambria Math"/>
                      </a:rPr>
                      <m:t>𝐴</m:t>
                    </m:r>
                    <m:r>
                      <a:rPr lang="en-US" b="1" i="1" noProof="0" smtClean="0">
                        <a:latin typeface="Cambria Math"/>
                      </a:rPr>
                      <m:t>𝒙</m:t>
                    </m:r>
                  </m:oMath>
                </a14:m>
                <a:r>
                  <a:rPr lang="en-US" noProof="0" dirty="0" smtClean="0"/>
                  <a:t>, squared error is*</a:t>
                </a:r>
                <a:br>
                  <a:rPr lang="en-US" noProof="0" dirty="0" smtClean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b="1" i="1" noProof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 noProof="0">
                            <a:latin typeface="Cambria Math"/>
                          </a:rPr>
                          <m:t>𝒓</m:t>
                        </m:r>
                      </m:e>
                      <m:sup>
                        <m:r>
                          <a:rPr lang="en-US" b="0" i="1" noProof="0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b="1" i="1" noProof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1" i="1" noProof="0" smtClean="0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1" i="1" noProof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1" i="1" noProof="0">
                                <a:latin typeface="Cambria Math"/>
                              </a:rPr>
                              <m:t>𝒃</m:t>
                            </m:r>
                            <m:r>
                              <a:rPr lang="en-US" i="1" noProof="0">
                                <a:latin typeface="Cambria Math"/>
                              </a:rPr>
                              <m:t>−</m:t>
                            </m:r>
                            <m:r>
                              <a:rPr lang="en-US" i="1" noProof="0">
                                <a:latin typeface="Cambria Math"/>
                              </a:rPr>
                              <m:t>𝐴</m:t>
                            </m:r>
                            <m:r>
                              <a:rPr lang="en-US" b="1" i="1" noProof="0">
                                <a:latin typeface="Cambria Math"/>
                              </a:rPr>
                              <m:t>𝒙</m:t>
                            </m:r>
                          </m:e>
                        </m:d>
                      </m:e>
                      <m:sup>
                        <m:r>
                          <a:rPr lang="en-US" b="0" i="1" noProof="0" smtClean="0">
                            <a:latin typeface="Cambria Math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b="1" i="1" noProof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noProof="0">
                            <a:latin typeface="Cambria Math"/>
                          </a:rPr>
                          <m:t>𝒃</m:t>
                        </m:r>
                        <m:r>
                          <a:rPr lang="en-US" i="1" noProof="0">
                            <a:latin typeface="Cambria Math"/>
                          </a:rPr>
                          <m:t>−</m:t>
                        </m:r>
                        <m:r>
                          <a:rPr lang="en-US" i="1" noProof="0">
                            <a:latin typeface="Cambria Math"/>
                          </a:rPr>
                          <m:t>𝐴</m:t>
                        </m:r>
                        <m:r>
                          <a:rPr lang="en-US" b="1" i="1" noProof="0">
                            <a:latin typeface="Cambria Math"/>
                          </a:rPr>
                          <m:t>𝒙</m:t>
                        </m:r>
                      </m:e>
                    </m:d>
                    <m:r>
                      <a:rPr lang="en-US" b="1" i="1" noProof="0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1" i="1" noProof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 noProof="0">
                            <a:latin typeface="Cambria Math"/>
                          </a:rPr>
                          <m:t>𝒃</m:t>
                        </m:r>
                      </m:e>
                      <m:sup>
                        <m:r>
                          <a:rPr lang="en-US" i="1" noProof="0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b="1" i="1" noProof="0">
                        <a:latin typeface="Cambria Math"/>
                      </a:rPr>
                      <m:t>𝒃</m:t>
                    </m:r>
                    <m:r>
                      <a:rPr lang="en-US" b="1" i="1" noProof="0">
                        <a:latin typeface="Cambria Math"/>
                      </a:rPr>
                      <m:t>−</m:t>
                    </m:r>
                    <m:r>
                      <a:rPr lang="en-US" i="1" noProof="0">
                        <a:latin typeface="Cambria Math"/>
                      </a:rPr>
                      <m:t>2</m:t>
                    </m:r>
                    <m:sSup>
                      <m:sSupPr>
                        <m:ctrlPr>
                          <a:rPr lang="en-US" i="1" noProof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 noProof="0">
                            <a:latin typeface="Cambria Math"/>
                          </a:rPr>
                          <m:t>𝒙</m:t>
                        </m:r>
                      </m:e>
                      <m:sup>
                        <m:r>
                          <a:rPr lang="en-US" i="1" noProof="0">
                            <a:latin typeface="Cambria Math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i="1" noProof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noProof="0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i="1" noProof="0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b="1" i="1" noProof="0">
                        <a:latin typeface="Cambria Math"/>
                      </a:rPr>
                      <m:t>𝒃</m:t>
                    </m:r>
                    <m:r>
                      <a:rPr lang="en-US" i="1" noProof="0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US" i="1" noProof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 noProof="0">
                            <a:latin typeface="Cambria Math"/>
                          </a:rPr>
                          <m:t>𝒙</m:t>
                        </m:r>
                      </m:e>
                      <m:sup>
                        <m:r>
                          <a:rPr lang="en-US" i="1" noProof="0">
                            <a:latin typeface="Cambria Math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i="1" noProof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noProof="0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i="1" noProof="0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i="1" noProof="0">
                        <a:latin typeface="Cambria Math"/>
                      </a:rPr>
                      <m:t>𝐴</m:t>
                    </m:r>
                    <m:r>
                      <a:rPr lang="en-US" b="1" i="1" noProof="0">
                        <a:latin typeface="Cambria Math"/>
                      </a:rPr>
                      <m:t>𝒙</m:t>
                    </m:r>
                  </m:oMath>
                </a14:m>
                <a:r>
                  <a:rPr lang="en-US" noProof="0" dirty="0" smtClean="0"/>
                  <a:t> </a:t>
                </a:r>
              </a:p>
              <a:p>
                <a:r>
                  <a:rPr lang="en-US" noProof="0" dirty="0" smtClean="0"/>
                  <a:t>This error minimizes where the first derivative cancels</a:t>
                </a:r>
                <a14:m>
                  <m:oMath xmlns:m="http://schemas.openxmlformats.org/officeDocument/2006/math">
                    <m:r>
                      <a:rPr lang="en-US" b="0" i="0" noProof="0" smtClean="0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b="1" i="1" noProof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 noProof="0">
                            <a:latin typeface="Cambria Math"/>
                          </a:rPr>
                          <m:t>𝒓</m:t>
                        </m:r>
                      </m:e>
                      <m:sup>
                        <m:r>
                          <a:rPr lang="en-US" i="1" noProof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b="1" i="1" noProof="0" smtClean="0">
                        <a:latin typeface="Cambria Math"/>
                      </a:rPr>
                      <m:t>′</m:t>
                    </m:r>
                    <m:r>
                      <a:rPr lang="en-US" b="1" i="1" noProof="0">
                        <a:latin typeface="Cambria Math"/>
                      </a:rPr>
                      <m:t>=</m:t>
                    </m:r>
                    <m:r>
                      <a:rPr lang="en-US" b="0" i="1" noProof="0" smtClean="0">
                        <a:latin typeface="Cambria Math"/>
                      </a:rPr>
                      <m:t>0</m:t>
                    </m:r>
                  </m:oMath>
                </a14:m>
                <a:endParaRPr lang="en-US" noProof="0" dirty="0" smtClean="0"/>
              </a:p>
              <a:p>
                <a:r>
                  <a:rPr lang="en-US" noProof="0" dirty="0" smtClean="0"/>
                  <a:t>Differentiating by </a:t>
                </a:r>
                <a14:m>
                  <m:oMath xmlns:m="http://schemas.openxmlformats.org/officeDocument/2006/math">
                    <m:r>
                      <a:rPr lang="en-US" b="1" i="1" noProof="0">
                        <a:latin typeface="Cambria Math"/>
                      </a:rPr>
                      <m:t>𝒙</m:t>
                    </m:r>
                  </m:oMath>
                </a14:m>
                <a:r>
                  <a:rPr lang="en-US" noProof="0" dirty="0" smtClean="0"/>
                  <a:t> gives </a:t>
                </a:r>
                <a14:m>
                  <m:oMath xmlns:m="http://schemas.openxmlformats.org/officeDocument/2006/math">
                    <m:r>
                      <a:rPr lang="en-US" b="0" i="0" noProof="0" smtClean="0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en-US" i="1" noProof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noProof="0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i="1" noProof="0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b="1" i="1" noProof="0">
                        <a:latin typeface="Cambria Math"/>
                      </a:rPr>
                      <m:t>𝒃</m:t>
                    </m:r>
                    <m:r>
                      <a:rPr lang="en-US" b="1" i="1" noProof="0" smtClean="0">
                        <a:latin typeface="Cambria Math"/>
                      </a:rPr>
                      <m:t>+</m:t>
                    </m:r>
                    <m:d>
                      <m:dPr>
                        <m:ctrlPr>
                          <a:rPr lang="en-US" b="1" i="1" noProof="0" smtClean="0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 noProof="0">
                                <a:latin typeface="Cambria Math"/>
                              </a:rPr>
                              <m:t>𝐴</m:t>
                            </m:r>
                          </m:e>
                          <m:sup>
                            <m:r>
                              <a:rPr lang="en-US" i="1" noProof="0">
                                <a:latin typeface="Cambria Math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noProof="0" smtClean="0">
                            <a:latin typeface="Cambria Math"/>
                          </a:rPr>
                          <m:t>𝐴</m:t>
                        </m:r>
                      </m:e>
                    </m:d>
                    <m:r>
                      <a:rPr lang="en-US" b="1" i="1" noProof="0">
                        <a:latin typeface="Cambria Math"/>
                      </a:rPr>
                      <m:t>𝒙</m:t>
                    </m:r>
                    <m:r>
                      <a:rPr lang="en-US" b="0" i="1" noProof="0" smtClean="0">
                        <a:latin typeface="Cambria Math"/>
                      </a:rPr>
                      <m:t>=0</m:t>
                    </m:r>
                  </m:oMath>
                </a14:m>
                <a:endParaRPr lang="en-US" noProof="0" dirty="0" smtClean="0"/>
              </a:p>
              <a:p>
                <a:r>
                  <a:rPr lang="en-US" noProof="0" dirty="0" smtClean="0"/>
                  <a:t>Hence </a:t>
                </a:r>
                <a14:m>
                  <m:oMath xmlns:m="http://schemas.openxmlformats.org/officeDocument/2006/math">
                    <m:r>
                      <a:rPr lang="en-US" b="1" i="1" noProof="0">
                        <a:latin typeface="Cambria Math"/>
                      </a:rPr>
                      <m:t>𝒙</m:t>
                    </m:r>
                    <m:r>
                      <a:rPr lang="en-US" i="1" noProof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i="1" noProof="0" smtClean="0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1" i="1" noProof="0">
                                <a:latin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 noProof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i="1" noProof="0">
                                    <a:latin typeface="Cambria Math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i="1" noProof="0">
                                    <a:latin typeface="Cambria Math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i="1" noProof="0">
                                <a:latin typeface="Cambria Math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en-US" b="0" i="1" noProof="0" smtClean="0">
                            <a:latin typeface="Cambria Math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i="1" noProof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noProof="0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i="1" noProof="0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b="1" i="1" noProof="0">
                        <a:latin typeface="Cambria Math"/>
                      </a:rPr>
                      <m:t>𝒃</m:t>
                    </m:r>
                    <m:r>
                      <a:rPr lang="en-US" b="1" i="1" noProof="0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1" i="1" noProof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b="1" i="1" noProof="0" smtClean="0">
                            <a:latin typeface="Cambria Math"/>
                          </a:rPr>
                          <m:t>+</m:t>
                        </m:r>
                      </m:sup>
                    </m:sSup>
                    <m:r>
                      <a:rPr lang="en-US" b="1" i="1" noProof="0" smtClean="0">
                        <a:latin typeface="Cambria Math"/>
                      </a:rPr>
                      <m:t>𝒃</m:t>
                    </m:r>
                  </m:oMath>
                </a14:m>
                <a:r>
                  <a:rPr lang="en-US" noProof="0" dirty="0" smtClean="0"/>
                  <a:t> 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1" i="1" noProof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noProof="0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b="1" i="1" noProof="0"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noProof="0" dirty="0" smtClean="0"/>
                  <a:t> is the Moore-Penrose pseudo-inverse</a:t>
                </a:r>
                <a:endParaRPr lang="en-US" sz="1200" noProof="0" dirty="0" smtClean="0"/>
              </a:p>
              <a:p>
                <a:pPr marL="0" indent="0" algn="r">
                  <a:buNone/>
                </a:pPr>
                <a:endParaRPr lang="en-US" sz="1200" noProof="0" dirty="0"/>
              </a:p>
              <a:p>
                <a:pPr marL="0" indent="0" algn="r">
                  <a:buNone/>
                </a:pPr>
                <a:r>
                  <a:rPr lang="en-US" sz="1200" noProof="0" dirty="0" smtClean="0"/>
                  <a:t>*Note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noProof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200" b="1" i="1" noProof="0">
                            <a:latin typeface="Cambria Math"/>
                          </a:rPr>
                          <m:t>𝒙</m:t>
                        </m:r>
                      </m:e>
                      <m:sup>
                        <m:r>
                          <a:rPr lang="en-US" sz="1200" i="1" noProof="0">
                            <a:latin typeface="Cambria Math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sz="1200" i="1" noProof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200" i="1" noProof="0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sz="1200" i="1" noProof="0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sz="1200" b="1" i="1" noProof="0">
                        <a:latin typeface="Cambria Math"/>
                      </a:rPr>
                      <m:t>𝒃</m:t>
                    </m:r>
                  </m:oMath>
                </a14:m>
                <a:r>
                  <a:rPr lang="en-US" sz="1200" noProof="0" dirty="0" smtClean="0"/>
                  <a:t> is a scalar, thus allowing summation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noProof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200" b="1" i="1" noProof="0">
                            <a:latin typeface="Cambria Math"/>
                          </a:rPr>
                          <m:t>𝒙</m:t>
                        </m:r>
                      </m:e>
                      <m:sup>
                        <m:r>
                          <a:rPr lang="en-US" sz="1200" i="1" noProof="0">
                            <a:latin typeface="Cambria Math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sz="1200" i="1" noProof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200" i="1" noProof="0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sz="1200" i="1" noProof="0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sz="1200" b="1" i="1" noProof="0">
                        <a:latin typeface="Cambria Math"/>
                      </a:rPr>
                      <m:t>𝒃</m:t>
                    </m:r>
                    <m:r>
                      <a:rPr lang="en-US" sz="1200" b="1" i="1" noProof="0" smtClean="0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US" sz="1200" i="1" noProof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200" b="1" i="1" noProof="0" smtClean="0">
                            <a:latin typeface="Cambria Math"/>
                          </a:rPr>
                          <m:t>𝒃</m:t>
                        </m:r>
                      </m:e>
                      <m:sup>
                        <m:r>
                          <a:rPr lang="en-US" sz="1200" i="1" noProof="0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sz="1200" b="0" i="1" noProof="0" smtClean="0">
                        <a:latin typeface="Cambria Math"/>
                      </a:rPr>
                      <m:t>𝐴</m:t>
                    </m:r>
                    <m:r>
                      <a:rPr lang="en-US" sz="1200" b="1" i="1" noProof="0" smtClean="0">
                        <a:latin typeface="Cambria Math"/>
                      </a:rPr>
                      <m:t>𝒙</m:t>
                    </m:r>
                    <m:r>
                      <a:rPr lang="en-US" sz="1200" b="1" i="1" noProof="0" smtClean="0">
                        <a:latin typeface="Cambria Math"/>
                      </a:rPr>
                      <m:t>=</m:t>
                    </m:r>
                    <m:r>
                      <a:rPr lang="en-US" sz="1200" b="1" i="1" noProof="0" smtClean="0">
                        <a:latin typeface="Cambria Math"/>
                      </a:rPr>
                      <m:t>𝟐</m:t>
                    </m:r>
                    <m:sSup>
                      <m:sSupPr>
                        <m:ctrlPr>
                          <a:rPr lang="en-US" sz="1200" i="1" noProof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200" b="1" i="1" noProof="0">
                            <a:latin typeface="Cambria Math"/>
                          </a:rPr>
                          <m:t>𝒙</m:t>
                        </m:r>
                      </m:e>
                      <m:sup>
                        <m:r>
                          <a:rPr lang="en-US" sz="1200" i="1" noProof="0">
                            <a:latin typeface="Cambria Math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sz="1200" i="1" noProof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200" i="1" noProof="0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sz="1200" i="1" noProof="0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sz="1200" b="1" i="1" noProof="0">
                        <a:latin typeface="Cambria Math"/>
                      </a:rPr>
                      <m:t>𝒃</m:t>
                    </m:r>
                  </m:oMath>
                </a14:m>
                <a:r>
                  <a:rPr lang="en-US" sz="1200" noProof="0" dirty="0" smtClean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329" t="-1144" b="-8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1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Weighted Linear Least Squares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noProof="0" dirty="0" smtClean="0"/>
                  <a:t>Sometimes we want to weight the observations</a:t>
                </a:r>
              </a:p>
              <a:p>
                <a:r>
                  <a:rPr lang="en-US" noProof="0" dirty="0" smtClean="0"/>
                  <a:t>Treated easily, as</a:t>
                </a:r>
                <a:br>
                  <a:rPr lang="en-US" noProof="0" dirty="0" smtClean="0"/>
                </a:br>
                <a:r>
                  <a:rPr lang="en-US" noProof="0" dirty="0" smtClean="0"/>
                  <a:t/>
                </a:r>
                <a:br>
                  <a:rPr lang="en-US" noProof="0" dirty="0" smtClean="0"/>
                </a:br>
                <a14:m>
                  <m:oMath xmlns:m="http://schemas.openxmlformats.org/officeDocument/2006/math">
                    <m:r>
                      <a:rPr lang="en-US" b="1" i="1" noProof="0">
                        <a:latin typeface="Cambria Math"/>
                      </a:rPr>
                      <m:t>𝒙</m:t>
                    </m:r>
                    <m:r>
                      <a:rPr lang="en-US" i="1" noProof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i="1" noProof="0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1" i="1" noProof="0">
                                <a:latin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 noProof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i="1" noProof="0">
                                    <a:latin typeface="Cambria Math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i="1" noProof="0">
                                    <a:latin typeface="Cambria Math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b="0" i="1" noProof="0" smtClean="0">
                                <a:latin typeface="Cambria Math"/>
                              </a:rPr>
                              <m:t>𝑊</m:t>
                            </m:r>
                            <m:r>
                              <a:rPr lang="en-US" i="1" noProof="0">
                                <a:latin typeface="Cambria Math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en-US" i="1" noProof="0">
                            <a:latin typeface="Cambria Math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i="1" noProof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noProof="0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i="1" noProof="0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b="0" i="1" noProof="0" smtClean="0">
                        <a:latin typeface="Cambria Math"/>
                      </a:rPr>
                      <m:t>𝑊</m:t>
                    </m:r>
                    <m:r>
                      <a:rPr lang="en-US" b="1" i="1" noProof="0">
                        <a:latin typeface="Cambria Math"/>
                      </a:rPr>
                      <m:t>𝒃</m:t>
                    </m:r>
                  </m:oMath>
                </a14:m>
                <a:r>
                  <a:rPr lang="en-US" noProof="0" dirty="0" smtClean="0"/>
                  <a:t> ,</a:t>
                </a:r>
                <a:br>
                  <a:rPr lang="en-US" noProof="0" dirty="0" smtClean="0"/>
                </a:br>
                <a:r>
                  <a:rPr lang="en-US" noProof="0" dirty="0" smtClean="0"/>
                  <a:t/>
                </a:r>
                <a:br>
                  <a:rPr lang="en-US" noProof="0" dirty="0" smtClean="0"/>
                </a:br>
                <a:r>
                  <a:rPr lang="en-US" noProof="0" dirty="0" smtClean="0"/>
                  <a:t>where </a:t>
                </a:r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</a:rPr>
                      <m:t>𝑊</m:t>
                    </m:r>
                  </m:oMath>
                </a14:m>
                <a:r>
                  <a:rPr lang="en-US" noProof="0" dirty="0" smtClean="0"/>
                  <a:t> is a diagonal matrix containing the weights</a:t>
                </a:r>
              </a:p>
              <a:p>
                <a:r>
                  <a:rPr lang="en-US" noProof="0" dirty="0" smtClean="0"/>
                  <a:t>The weights should be reciprocal variances </a:t>
                </a:r>
                <a:br>
                  <a:rPr lang="en-US" noProof="0" dirty="0" smtClean="0"/>
                </a:br>
                <a:r>
                  <a:rPr lang="en-US" noProof="0" dirty="0" smtClean="0"/>
                  <a:t>of the estimated variables (inverse covariances if estimating </a:t>
                </a:r>
                <a:r>
                  <a:rPr lang="en-US" noProof="0" dirty="0" err="1" smtClean="0"/>
                  <a:t>vectorial</a:t>
                </a:r>
                <a:r>
                  <a:rPr lang="en-US" noProof="0" dirty="0" smtClean="0"/>
                  <a:t> quantities)</a:t>
                </a:r>
              </a:p>
              <a:p>
                <a:r>
                  <a:rPr lang="en-US" noProof="0" dirty="0" smtClean="0"/>
                  <a:t>Can „bake“ weights into </a:t>
                </a:r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</a:rPr>
                      <m:t>𝐴</m:t>
                    </m:r>
                  </m:oMath>
                </a14:m>
                <a:r>
                  <a:rPr lang="en-US" noProof="0" dirty="0" smtClean="0"/>
                  <a:t> by using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noProof="0" smtClean="0">
                            <a:latin typeface="Cambria Math"/>
                          </a:rPr>
                          <m:t>𝐴</m:t>
                        </m:r>
                      </m:e>
                    </m:acc>
                    <m:r>
                      <a:rPr lang="en-US" b="0" i="1" noProof="0" smtClean="0">
                        <a:latin typeface="Cambria Math"/>
                      </a:rPr>
                      <m:t>=</m:t>
                    </m:r>
                    <m:r>
                      <a:rPr lang="en-US" b="0" i="1" noProof="0" smtClean="0">
                        <a:latin typeface="Cambria Math"/>
                      </a:rPr>
                      <m:t>𝐴</m:t>
                    </m:r>
                    <m:rad>
                      <m:radPr>
                        <m:degHide m:val="on"/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b="0" i="1" noProof="0" smtClean="0">
                            <a:latin typeface="Cambria Math"/>
                          </a:rPr>
                          <m:t>𝑊</m:t>
                        </m:r>
                      </m:e>
                    </m:rad>
                  </m:oMath>
                </a14:m>
                <a:r>
                  <a:rPr lang="en-US" noProof="0" dirty="0" smtClean="0"/>
                  <a:t> since </a:t>
                </a:r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</a:rPr>
                      <m:t>𝑊</m:t>
                    </m:r>
                    <m:r>
                      <a:rPr lang="en-US" b="0" i="1" noProof="0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noProof="0">
                            <a:latin typeface="Cambria Math"/>
                          </a:rPr>
                          <m:t>𝑊</m:t>
                        </m:r>
                      </m:e>
                      <m:sup>
                        <m:r>
                          <a:rPr lang="en-US" b="0" i="1" noProof="0" smtClean="0">
                            <a:latin typeface="Cambria Math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noProof="0" dirty="0" smtClean="0"/>
                  <a:t> (diagonal matrix)</a:t>
                </a:r>
                <a:endParaRPr lang="en-US" noProof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329" t="-1144" r="-2098" b="-67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21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Solving Least Squares</a:t>
            </a:r>
            <a:endParaRPr lang="en-US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0824" y="765175"/>
                <a:ext cx="8893176" cy="5330825"/>
              </a:xfrm>
            </p:spPr>
            <p:txBody>
              <a:bodyPr/>
              <a:lstStyle/>
              <a:p>
                <a:r>
                  <a:rPr lang="en-US" noProof="0" dirty="0" smtClean="0"/>
                  <a:t>By solving the </a:t>
                </a:r>
                <a:r>
                  <a:rPr lang="en-US" i="1" noProof="0" dirty="0" smtClean="0"/>
                  <a:t>normal equation</a:t>
                </a:r>
                <a:r>
                  <a:rPr lang="en-US" noProof="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noProof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noProof="0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i="1" noProof="0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i="1" noProof="0">
                        <a:latin typeface="Cambria Math"/>
                      </a:rPr>
                      <m:t>𝐴</m:t>
                    </m:r>
                    <m:r>
                      <a:rPr lang="en-US" b="1" i="1" noProof="0">
                        <a:latin typeface="Cambria Math"/>
                      </a:rPr>
                      <m:t>𝒙</m:t>
                    </m:r>
                    <m:r>
                      <a:rPr lang="en-US" b="1" i="1" noProof="0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i="1" noProof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noProof="0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i="1" noProof="0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b="1" i="1" noProof="0">
                        <a:latin typeface="Cambria Math"/>
                      </a:rPr>
                      <m:t>𝒃</m:t>
                    </m:r>
                  </m:oMath>
                </a14:m>
                <a:endParaRPr lang="en-US" noProof="0" dirty="0" smtClean="0"/>
              </a:p>
              <a:p>
                <a:pPr lvl="1"/>
                <a:r>
                  <a:rPr lang="en-US" noProof="0" dirty="0" smtClean="0"/>
                  <a:t>The condition number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noProof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noProof="0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i="1" noProof="0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i="1" noProof="0">
                        <a:latin typeface="Cambria Math"/>
                      </a:rPr>
                      <m:t>𝐴</m:t>
                    </m:r>
                  </m:oMath>
                </a14:m>
                <a:r>
                  <a:rPr lang="en-US" noProof="0" dirty="0" smtClean="0"/>
                  <a:t> is greater than of </a:t>
                </a:r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</a:rPr>
                      <m:t>𝐴</m:t>
                    </m:r>
                  </m:oMath>
                </a14:m>
                <a:endParaRPr lang="en-US" noProof="0" dirty="0" smtClean="0"/>
              </a:p>
              <a:p>
                <a:pPr lvl="1"/>
                <a:r>
                  <a:rPr lang="en-US" noProof="0" dirty="0" smtClean="0"/>
                  <a:t>If </a:t>
                </a:r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</a:rPr>
                      <m:t>𝐴</m:t>
                    </m:r>
                  </m:oMath>
                </a14:m>
                <a:r>
                  <a:rPr lang="en-US" noProof="0" dirty="0" smtClean="0"/>
                  <a:t> was sparse but any of its rows </a:t>
                </a:r>
                <a:r>
                  <a:rPr lang="en-US" noProof="0" dirty="0"/>
                  <a:t>i</a:t>
                </a:r>
                <a:r>
                  <a:rPr lang="en-US" noProof="0" dirty="0" smtClean="0"/>
                  <a:t>s full,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noProof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noProof="0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i="1" noProof="0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i="1" noProof="0">
                        <a:latin typeface="Cambria Math"/>
                      </a:rPr>
                      <m:t>𝐴</m:t>
                    </m:r>
                  </m:oMath>
                </a14:m>
                <a:r>
                  <a:rPr lang="en-US" noProof="0" dirty="0" smtClean="0"/>
                  <a:t> is dense</a:t>
                </a:r>
              </a:p>
              <a:p>
                <a:r>
                  <a:rPr lang="en-US" noProof="0" dirty="0" smtClean="0"/>
                  <a:t>By using orthogonal decompositions</a:t>
                </a:r>
              </a:p>
              <a:p>
                <a:pPr lvl="1"/>
                <a:r>
                  <a:rPr lang="en-US" noProof="0" dirty="0" smtClean="0"/>
                  <a:t>Notably SVD of </a:t>
                </a:r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</a:rPr>
                      <m:t>𝐴</m:t>
                    </m:r>
                  </m:oMath>
                </a14:m>
                <a:r>
                  <a:rPr lang="en-US" noProof="0" dirty="0" smtClean="0"/>
                  <a:t>, </a:t>
                </a:r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</a:rPr>
                      <m:t>𝐴</m:t>
                    </m:r>
                    <m:r>
                      <a:rPr lang="en-US" b="0" i="1" noProof="0" smtClean="0">
                        <a:latin typeface="Cambria Math"/>
                      </a:rPr>
                      <m:t>=</m:t>
                    </m:r>
                    <m:r>
                      <a:rPr lang="en-US" b="0" i="1" noProof="0" smtClean="0">
                        <a:latin typeface="Cambria Math"/>
                      </a:rPr>
                      <m:t>𝑈𝑆</m:t>
                    </m:r>
                    <m:sSup>
                      <m:sSupPr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latin typeface="Cambria Math"/>
                          </a:rPr>
                          <m:t>𝑉</m:t>
                        </m:r>
                      </m:e>
                      <m:sup>
                        <m:r>
                          <a:rPr lang="en-US" b="0" i="1" noProof="0" smtClean="0">
                            <a:latin typeface="Cambria Math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noProof="0" dirty="0" smtClean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noProof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b="0" i="1" noProof="0" smtClean="0">
                            <a:latin typeface="Cambria Math"/>
                          </a:rPr>
                          <m:t>+</m:t>
                        </m:r>
                      </m:sup>
                    </m:sSup>
                    <m:r>
                      <a:rPr lang="en-US" i="1" noProof="0">
                        <a:latin typeface="Cambria Math"/>
                      </a:rPr>
                      <m:t>=</m:t>
                    </m:r>
                    <m:r>
                      <a:rPr lang="en-US" b="0" i="1" noProof="0" smtClean="0">
                        <a:latin typeface="Cambria Math"/>
                      </a:rPr>
                      <m:t>𝑉</m:t>
                    </m:r>
                    <m:sSup>
                      <m:sSupPr>
                        <m:ctrlPr>
                          <a:rPr lang="en-US" i="1" noProof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latin typeface="Cambria Math"/>
                          </a:rPr>
                          <m:t>𝑆</m:t>
                        </m:r>
                      </m:e>
                      <m:sup>
                        <m:r>
                          <a:rPr lang="en-US" b="0" i="1" noProof="0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 noProof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latin typeface="Cambria Math"/>
                          </a:rPr>
                          <m:t>𝑈</m:t>
                        </m:r>
                      </m:e>
                      <m:sup>
                        <m:r>
                          <a:rPr lang="en-US" b="0" i="1" noProof="0" smtClean="0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noProof="0" dirty="0" smtClean="0"/>
                  <a:t> </a:t>
                </a:r>
                <a:br>
                  <a:rPr lang="en-US" noProof="0" dirty="0" smtClean="0"/>
                </a:br>
                <a:r>
                  <a:rPr lang="en-US" noProof="0" dirty="0" smtClean="0"/>
                  <a:t>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noProof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latin typeface="Cambria Math"/>
                          </a:rPr>
                          <m:t>𝑈</m:t>
                        </m:r>
                      </m:e>
                      <m:sup>
                        <m:r>
                          <a:rPr lang="en-US" i="1" noProof="0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noProof="0" dirty="0" smtClean="0"/>
                  <a:t> is </a:t>
                </a:r>
                <a:r>
                  <a:rPr lang="en-US" noProof="0" dirty="0"/>
                  <a:t>conjugate </a:t>
                </a:r>
                <a:r>
                  <a:rPr lang="en-US" noProof="0" dirty="0" smtClean="0"/>
                  <a:t>transpose (equals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noProof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latin typeface="Cambria Math"/>
                          </a:rPr>
                          <m:t>𝑈</m:t>
                        </m:r>
                      </m:e>
                      <m:sup>
                        <m:r>
                          <a:rPr lang="en-US" b="0" i="1" noProof="0" smtClean="0">
                            <a:latin typeface="Cambria Math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noProof="0" dirty="0" smtClean="0"/>
                  <a:t> if real)</a:t>
                </a:r>
              </a:p>
              <a:p>
                <a:pPr lvl="1"/>
                <a:r>
                  <a:rPr lang="en-US" noProof="0" dirty="0" smtClean="0"/>
                  <a:t>Obtaining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noProof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noProof="0">
                            <a:latin typeface="Cambria Math"/>
                          </a:rPr>
                          <m:t>𝑆</m:t>
                        </m:r>
                      </m:e>
                      <m:sup>
                        <m:r>
                          <a:rPr lang="en-US" i="1" noProof="0"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noProof="0" dirty="0" smtClean="0"/>
                  <a:t> as easy as inverting diagonal entries while skipping zeros</a:t>
                </a:r>
              </a:p>
              <a:p>
                <a:pPr lvl="1"/>
                <a:r>
                  <a:rPr lang="en-US" noProof="0" dirty="0" smtClean="0"/>
                  <a:t>So solve </a:t>
                </a:r>
                <a14:m>
                  <m:oMath xmlns:m="http://schemas.openxmlformats.org/officeDocument/2006/math">
                    <m:r>
                      <a:rPr lang="en-US" b="1" i="1" noProof="0">
                        <a:latin typeface="Cambria Math"/>
                      </a:rPr>
                      <m:t>𝒙</m:t>
                    </m:r>
                    <m:r>
                      <a:rPr lang="en-US" b="1" i="1" noProof="0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noProof="0" dirty="0"/>
                  <a:t> </a:t>
                </a:r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</a:rPr>
                      <m:t>𝑉</m:t>
                    </m:r>
                    <m:sSup>
                      <m:sSupPr>
                        <m:ctrlPr>
                          <a:rPr lang="en-US" i="1" noProof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noProof="0">
                            <a:latin typeface="Cambria Math"/>
                          </a:rPr>
                          <m:t>𝑆</m:t>
                        </m:r>
                      </m:e>
                      <m:sup>
                        <m:r>
                          <a:rPr lang="en-US" i="1" noProof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 noProof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noProof="0">
                            <a:latin typeface="Cambria Math"/>
                          </a:rPr>
                          <m:t>𝑈</m:t>
                        </m:r>
                      </m:e>
                      <m:sup>
                        <m:r>
                          <a:rPr lang="en-US" b="0" i="1" noProof="0" smtClean="0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b="1" i="1" noProof="0" smtClean="0">
                        <a:latin typeface="Cambria Math"/>
                      </a:rPr>
                      <m:t>𝒃</m:t>
                    </m:r>
                  </m:oMath>
                </a14:m>
                <a:endParaRPr lang="en-US" b="1" noProof="0" dirty="0" smtClean="0"/>
              </a:p>
              <a:p>
                <a:pPr lvl="2"/>
                <a:r>
                  <a:rPr lang="en-US" noProof="0" dirty="0" smtClean="0"/>
                  <a:t>Slow to compute (expensive Householder reduction to </a:t>
                </a:r>
                <a:r>
                  <a:rPr lang="en-US" noProof="0" dirty="0" err="1" smtClean="0"/>
                  <a:t>bidiagonal</a:t>
                </a:r>
                <a:r>
                  <a:rPr lang="en-US" noProof="0" dirty="0" smtClean="0"/>
                  <a:t> form, followed by iterative </a:t>
                </a:r>
                <a:r>
                  <a:rPr lang="en-US" noProof="0" dirty="0" err="1" smtClean="0"/>
                  <a:t>diagonalization</a:t>
                </a:r>
                <a:r>
                  <a:rPr lang="en-US" noProof="0" dirty="0" smtClean="0"/>
                  <a:t>)</a:t>
                </a:r>
              </a:p>
              <a:p>
                <a:pPr lvl="2"/>
                <a:r>
                  <a:rPr lang="en-US" noProof="0" dirty="0" smtClean="0"/>
                  <a:t>May be more precise, can threshold S to </a:t>
                </a:r>
                <a:r>
                  <a:rPr lang="en-US" noProof="0" dirty="0" smtClean="0"/>
                  <a:t>reduce </a:t>
                </a:r>
                <a:r>
                  <a:rPr lang="en-US" noProof="0" dirty="0" smtClean="0"/>
                  <a:t>noise</a:t>
                </a:r>
              </a:p>
              <a:p>
                <a:pPr lvl="1"/>
                <a:r>
                  <a:rPr lang="en-US" noProof="0" dirty="0" smtClean="0"/>
                  <a:t>Sometimes, there is an additional constraint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noProof="0" smtClean="0">
                            <a:latin typeface="Cambria Math"/>
                          </a:rPr>
                          <m:t>𝒙</m:t>
                        </m:r>
                      </m:e>
                    </m:d>
                    <m:r>
                      <a:rPr lang="en-US" b="0" i="1" noProof="0" smtClean="0">
                        <a:latin typeface="Cambria Math"/>
                      </a:rPr>
                      <m:t>=1</m:t>
                    </m:r>
                  </m:oMath>
                </a14:m>
                <a:r>
                  <a:rPr lang="en-US" noProof="0" dirty="0" smtClean="0"/>
                  <a:t>,</a:t>
                </a:r>
                <a:br>
                  <a:rPr lang="en-US" noProof="0" dirty="0" smtClean="0"/>
                </a:br>
                <a:r>
                  <a:rPr lang="en-US" noProof="0" dirty="0" smtClean="0"/>
                  <a:t>then only use the smallest singular value, zero the rest</a:t>
                </a:r>
                <a:endParaRPr lang="en-US" noProof="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0824" y="765175"/>
                <a:ext cx="8893176" cy="5330825"/>
              </a:xfrm>
              <a:blipFill rotWithShape="1">
                <a:blip r:embed="rId2"/>
                <a:stretch>
                  <a:fillRect l="-1302" t="-1144" b="-11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22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Least Squares Demo (Matlab)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noProof="0" dirty="0" smtClean="0"/>
              <a:t>O = [0 1; 1 3; 2 3; 3 7];</a:t>
            </a:r>
          </a:p>
          <a:p>
            <a:pPr marL="0" indent="0">
              <a:buNone/>
            </a:pPr>
            <a:r>
              <a:rPr lang="en-US" noProof="0" dirty="0" smtClean="0">
                <a:solidFill>
                  <a:srgbClr val="00B050"/>
                </a:solidFill>
              </a:rPr>
              <a:t>% observations of some 1D function</a:t>
            </a:r>
          </a:p>
          <a:p>
            <a:pPr marL="0" indent="0">
              <a:buNone/>
            </a:pPr>
            <a:r>
              <a:rPr lang="en-US" noProof="0" dirty="0" smtClean="0">
                <a:solidFill>
                  <a:srgbClr val="00B050"/>
                </a:solidFill>
              </a:rPr>
              <a:t>% O(:,1) are the arguments, </a:t>
            </a:r>
            <a:r>
              <a:rPr lang="en-US" b="1" noProof="0" dirty="0" smtClean="0">
                <a:solidFill>
                  <a:srgbClr val="00B050"/>
                </a:solidFill>
              </a:rPr>
              <a:t>a</a:t>
            </a:r>
          </a:p>
          <a:p>
            <a:pPr marL="0" indent="0">
              <a:buNone/>
            </a:pPr>
            <a:r>
              <a:rPr lang="en-US" noProof="0" dirty="0" smtClean="0">
                <a:solidFill>
                  <a:srgbClr val="00B050"/>
                </a:solidFill>
              </a:rPr>
              <a:t>% O(:,2) are the desired fit values, </a:t>
            </a:r>
            <a:r>
              <a:rPr lang="en-US" b="1" noProof="0" dirty="0" smtClean="0">
                <a:solidFill>
                  <a:srgbClr val="00B050"/>
                </a:solidFill>
              </a:rPr>
              <a:t>b</a:t>
            </a:r>
          </a:p>
          <a:p>
            <a:pPr marL="0" indent="0">
              <a:buNone/>
            </a:pPr>
            <a:r>
              <a:rPr lang="en-US" noProof="0" dirty="0" smtClean="0">
                <a:solidFill>
                  <a:srgbClr val="00B050"/>
                </a:solidFill>
              </a:rPr>
              <a:t> </a:t>
            </a:r>
          </a:p>
          <a:p>
            <a:pPr marL="0" indent="0">
              <a:buNone/>
            </a:pPr>
            <a:r>
              <a:rPr lang="en-US" noProof="0" dirty="0" smtClean="0">
                <a:solidFill>
                  <a:srgbClr val="00B050"/>
                </a:solidFill>
              </a:rPr>
              <a:t>% we are trying to estimate </a:t>
            </a:r>
            <a:r>
              <a:rPr lang="en-US" b="1" noProof="0" dirty="0" smtClean="0">
                <a:solidFill>
                  <a:srgbClr val="00B050"/>
                </a:solidFill>
              </a:rPr>
              <a:t>b</a:t>
            </a:r>
            <a:r>
              <a:rPr lang="en-US" noProof="0" dirty="0" smtClean="0">
                <a:solidFill>
                  <a:srgbClr val="00B050"/>
                </a:solidFill>
              </a:rPr>
              <a:t> = p + </a:t>
            </a:r>
            <a:r>
              <a:rPr lang="en-US" noProof="0" dirty="0" err="1" smtClean="0">
                <a:solidFill>
                  <a:srgbClr val="00B050"/>
                </a:solidFill>
              </a:rPr>
              <a:t>q</a:t>
            </a:r>
            <a:r>
              <a:rPr lang="en-US" b="1" noProof="0" dirty="0" err="1" smtClean="0">
                <a:solidFill>
                  <a:srgbClr val="00B050"/>
                </a:solidFill>
              </a:rPr>
              <a:t>a</a:t>
            </a:r>
            <a:r>
              <a:rPr lang="en-US" noProof="0" dirty="0" smtClean="0">
                <a:solidFill>
                  <a:srgbClr val="00B050"/>
                </a:solidFill>
              </a:rPr>
              <a:t> + r</a:t>
            </a:r>
            <a:r>
              <a:rPr lang="en-US" b="1" noProof="0" dirty="0" smtClean="0">
                <a:solidFill>
                  <a:srgbClr val="00B050"/>
                </a:solidFill>
              </a:rPr>
              <a:t>a</a:t>
            </a:r>
            <a:r>
              <a:rPr lang="en-US" noProof="0" dirty="0" smtClean="0">
                <a:solidFill>
                  <a:srgbClr val="00B050"/>
                </a:solidFill>
              </a:rPr>
              <a:t>^2</a:t>
            </a:r>
          </a:p>
          <a:p>
            <a:pPr marL="0" indent="0">
              <a:buNone/>
            </a:pPr>
            <a:r>
              <a:rPr lang="en-US" noProof="0" dirty="0" smtClean="0">
                <a:solidFill>
                  <a:srgbClr val="00B050"/>
                </a:solidFill>
              </a:rPr>
              <a:t>% where </a:t>
            </a:r>
            <a:r>
              <a:rPr lang="en-US" b="1" noProof="0" dirty="0" smtClean="0">
                <a:solidFill>
                  <a:srgbClr val="00B050"/>
                </a:solidFill>
              </a:rPr>
              <a:t>x</a:t>
            </a:r>
            <a:r>
              <a:rPr lang="en-US" noProof="0" dirty="0" smtClean="0">
                <a:solidFill>
                  <a:srgbClr val="00B050"/>
                </a:solidFill>
              </a:rPr>
              <a:t> = [p q r] is our unknown</a:t>
            </a:r>
          </a:p>
          <a:p>
            <a:pPr marL="0" indent="0">
              <a:buNone/>
            </a:pPr>
            <a:r>
              <a:rPr lang="en-US" noProof="0" dirty="0" smtClean="0"/>
              <a:t> </a:t>
            </a:r>
          </a:p>
          <a:p>
            <a:pPr marL="0" indent="0">
              <a:buNone/>
            </a:pPr>
            <a:r>
              <a:rPr lang="en-US" noProof="0" dirty="0" smtClean="0"/>
              <a:t>m = length(O);</a:t>
            </a:r>
          </a:p>
          <a:p>
            <a:pPr marL="0" indent="0">
              <a:buNone/>
            </a:pPr>
            <a:r>
              <a:rPr lang="en-US" noProof="0" dirty="0" smtClean="0"/>
              <a:t>A = [ones(m, 1), O(:, 1), O(:, 1).^2];</a:t>
            </a:r>
          </a:p>
          <a:p>
            <a:pPr marL="0" indent="0">
              <a:buNone/>
            </a:pPr>
            <a:r>
              <a:rPr lang="en-US" noProof="0" dirty="0" smtClean="0">
                <a:solidFill>
                  <a:srgbClr val="00B050"/>
                </a:solidFill>
              </a:rPr>
              <a:t>% stack the equations (1p + </a:t>
            </a:r>
            <a:r>
              <a:rPr lang="en-US" b="1" noProof="0" dirty="0" err="1" smtClean="0">
                <a:solidFill>
                  <a:srgbClr val="00B050"/>
                </a:solidFill>
              </a:rPr>
              <a:t>a</a:t>
            </a:r>
            <a:r>
              <a:rPr lang="en-US" noProof="0" dirty="0" err="1" smtClean="0">
                <a:solidFill>
                  <a:srgbClr val="00B050"/>
                </a:solidFill>
              </a:rPr>
              <a:t>q</a:t>
            </a:r>
            <a:r>
              <a:rPr lang="en-US" noProof="0" dirty="0" smtClean="0">
                <a:solidFill>
                  <a:srgbClr val="00B050"/>
                </a:solidFill>
              </a:rPr>
              <a:t> + </a:t>
            </a:r>
            <a:r>
              <a:rPr lang="en-US" b="1" noProof="0" dirty="0" smtClean="0">
                <a:solidFill>
                  <a:srgbClr val="00B050"/>
                </a:solidFill>
              </a:rPr>
              <a:t>a</a:t>
            </a:r>
            <a:r>
              <a:rPr lang="en-US" noProof="0" dirty="0" smtClean="0">
                <a:solidFill>
                  <a:srgbClr val="00B050"/>
                </a:solidFill>
              </a:rPr>
              <a:t>^2r)</a:t>
            </a:r>
          </a:p>
          <a:p>
            <a:pPr marL="0" indent="0">
              <a:buNone/>
            </a:pPr>
            <a:r>
              <a:rPr lang="en-US" noProof="0" dirty="0" smtClean="0"/>
              <a:t> </a:t>
            </a:r>
          </a:p>
          <a:p>
            <a:pPr marL="0" indent="0">
              <a:buNone/>
            </a:pPr>
            <a:r>
              <a:rPr lang="en-US" b="1" noProof="0" dirty="0" smtClean="0"/>
              <a:t>x</a:t>
            </a:r>
            <a:r>
              <a:rPr lang="en-US" noProof="0" dirty="0" smtClean="0"/>
              <a:t> = (A' * A) \ A' * O(:,2)</a:t>
            </a:r>
          </a:p>
          <a:p>
            <a:pPr marL="0" indent="0">
              <a:buNone/>
            </a:pPr>
            <a:r>
              <a:rPr lang="en-US" noProof="0" dirty="0" smtClean="0">
                <a:solidFill>
                  <a:srgbClr val="00B050"/>
                </a:solidFill>
              </a:rPr>
              <a:t>% solve normal equation (backslash = solve)</a:t>
            </a:r>
          </a:p>
          <a:p>
            <a:pPr marL="0" indent="0">
              <a:buNone/>
            </a:pPr>
            <a:r>
              <a:rPr lang="en-US" noProof="0" dirty="0" smtClean="0"/>
              <a:t> </a:t>
            </a:r>
          </a:p>
          <a:p>
            <a:pPr marL="0" indent="0">
              <a:buNone/>
            </a:pPr>
            <a:r>
              <a:rPr lang="en-US" noProof="0" dirty="0" smtClean="0"/>
              <a:t>xx = </a:t>
            </a:r>
            <a:r>
              <a:rPr lang="en-US" noProof="0" dirty="0" err="1" smtClean="0"/>
              <a:t>linspace</a:t>
            </a:r>
            <a:r>
              <a:rPr lang="en-US" noProof="0" dirty="0" smtClean="0"/>
              <a:t>(min(O(:, 1)) - .5, max(O(:, 1)) + .5);</a:t>
            </a:r>
          </a:p>
          <a:p>
            <a:pPr marL="0" indent="0">
              <a:buNone/>
            </a:pPr>
            <a:r>
              <a:rPr lang="en-US" noProof="0" dirty="0" err="1" smtClean="0"/>
              <a:t>yy</a:t>
            </a:r>
            <a:r>
              <a:rPr lang="en-US" noProof="0" dirty="0" smtClean="0"/>
              <a:t> = </a:t>
            </a:r>
            <a:r>
              <a:rPr lang="en-US" b="1" noProof="0" dirty="0" smtClean="0"/>
              <a:t>x</a:t>
            </a:r>
            <a:r>
              <a:rPr lang="en-US" noProof="0" dirty="0" smtClean="0"/>
              <a:t>(1) + </a:t>
            </a:r>
            <a:r>
              <a:rPr lang="en-US" b="1" noProof="0" dirty="0" smtClean="0"/>
              <a:t>x</a:t>
            </a:r>
            <a:r>
              <a:rPr lang="en-US" noProof="0" dirty="0" smtClean="0"/>
              <a:t>(2) * xx + </a:t>
            </a:r>
            <a:r>
              <a:rPr lang="en-US" b="1" noProof="0" dirty="0" smtClean="0"/>
              <a:t>x</a:t>
            </a:r>
            <a:r>
              <a:rPr lang="en-US" noProof="0" dirty="0" smtClean="0"/>
              <a:t>(3) * (xx.^2);</a:t>
            </a:r>
          </a:p>
          <a:p>
            <a:pPr marL="0" indent="0">
              <a:buNone/>
            </a:pPr>
            <a:r>
              <a:rPr lang="en-US" noProof="0" dirty="0" smtClean="0">
                <a:solidFill>
                  <a:srgbClr val="00B050"/>
                </a:solidFill>
              </a:rPr>
              <a:t>% evaluate the estimated model</a:t>
            </a:r>
          </a:p>
          <a:p>
            <a:pPr marL="0" indent="0">
              <a:buNone/>
            </a:pPr>
            <a:r>
              <a:rPr lang="en-US" noProof="0" dirty="0" smtClean="0"/>
              <a:t> </a:t>
            </a:r>
          </a:p>
          <a:p>
            <a:pPr marL="0" indent="0">
              <a:buNone/>
            </a:pPr>
            <a:r>
              <a:rPr lang="en-US" noProof="0" dirty="0" smtClean="0"/>
              <a:t>plot(O(:, 1), O(:, 2), </a:t>
            </a:r>
            <a:r>
              <a:rPr lang="en-US" noProof="0" dirty="0" smtClean="0">
                <a:solidFill>
                  <a:srgbClr val="C00000"/>
                </a:solidFill>
              </a:rPr>
              <a:t>'*k'</a:t>
            </a:r>
            <a:r>
              <a:rPr lang="en-US" noProof="0" dirty="0" smtClean="0"/>
              <a:t>) </a:t>
            </a:r>
            <a:r>
              <a:rPr lang="en-US" noProof="0" dirty="0" smtClean="0">
                <a:solidFill>
                  <a:srgbClr val="00B050"/>
                </a:solidFill>
              </a:rPr>
              <a:t>% plot </a:t>
            </a:r>
            <a:r>
              <a:rPr lang="en-US" b="1" noProof="0" dirty="0" smtClean="0">
                <a:solidFill>
                  <a:srgbClr val="00B050"/>
                </a:solidFill>
              </a:rPr>
              <a:t>a</a:t>
            </a:r>
            <a:r>
              <a:rPr lang="en-US" noProof="0" dirty="0" smtClean="0">
                <a:solidFill>
                  <a:srgbClr val="00B050"/>
                </a:solidFill>
              </a:rPr>
              <a:t>-s, </a:t>
            </a:r>
            <a:r>
              <a:rPr lang="en-US" b="1" noProof="0" dirty="0" smtClean="0">
                <a:solidFill>
                  <a:srgbClr val="00B050"/>
                </a:solidFill>
              </a:rPr>
              <a:t>b</a:t>
            </a:r>
            <a:r>
              <a:rPr lang="en-US" noProof="0" dirty="0" smtClean="0">
                <a:solidFill>
                  <a:srgbClr val="00B050"/>
                </a:solidFill>
              </a:rPr>
              <a:t>-s</a:t>
            </a:r>
          </a:p>
          <a:p>
            <a:pPr marL="0" indent="0">
              <a:buNone/>
            </a:pPr>
            <a:r>
              <a:rPr lang="en-US" noProof="0" dirty="0" smtClean="0"/>
              <a:t>hold </a:t>
            </a:r>
            <a:r>
              <a:rPr lang="en-US" noProof="0" dirty="0" smtClean="0">
                <a:solidFill>
                  <a:srgbClr val="C00000"/>
                </a:solidFill>
              </a:rPr>
              <a:t>on</a:t>
            </a:r>
          </a:p>
          <a:p>
            <a:pPr marL="0" indent="0">
              <a:buNone/>
            </a:pPr>
            <a:r>
              <a:rPr lang="en-US" noProof="0" dirty="0" smtClean="0"/>
              <a:t>plot(xx, </a:t>
            </a:r>
            <a:r>
              <a:rPr lang="en-US" noProof="0" dirty="0" err="1" smtClean="0"/>
              <a:t>yy</a:t>
            </a:r>
            <a:r>
              <a:rPr lang="en-US" noProof="0" dirty="0" smtClean="0"/>
              <a:t>, </a:t>
            </a:r>
            <a:r>
              <a:rPr lang="en-US" noProof="0" dirty="0" smtClean="0">
                <a:solidFill>
                  <a:srgbClr val="C00000"/>
                </a:solidFill>
              </a:rPr>
              <a:t>'-r'</a:t>
            </a:r>
            <a:r>
              <a:rPr lang="en-US" noProof="0" dirty="0" smtClean="0"/>
              <a:t>) </a:t>
            </a:r>
            <a:r>
              <a:rPr lang="en-US" noProof="0" dirty="0" smtClean="0">
                <a:solidFill>
                  <a:srgbClr val="00B050"/>
                </a:solidFill>
              </a:rPr>
              <a:t>% plot the fitted curve</a:t>
            </a:r>
          </a:p>
          <a:p>
            <a:pPr marL="0" indent="0">
              <a:buNone/>
            </a:pPr>
            <a:r>
              <a:rPr lang="en-US" noProof="0" dirty="0" smtClean="0"/>
              <a:t>hold </a:t>
            </a:r>
            <a:r>
              <a:rPr lang="en-US" noProof="0" dirty="0" smtClean="0">
                <a:solidFill>
                  <a:srgbClr val="C00000"/>
                </a:solidFill>
              </a:rPr>
              <a:t>off</a:t>
            </a:r>
            <a:endParaRPr lang="en-US" noProof="0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578" y="1678533"/>
            <a:ext cx="4168140" cy="3683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258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Least Squares Demo (Matlab)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1500" noProof="0" dirty="0" smtClean="0"/>
              <a:t>O = [0 1; 1 3; 2 3; 3 7];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500" noProof="0" dirty="0" smtClean="0">
                <a:solidFill>
                  <a:srgbClr val="00B050"/>
                </a:solidFill>
              </a:rPr>
              <a:t>% observations of some 1D function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500" noProof="0" dirty="0" smtClean="0">
                <a:solidFill>
                  <a:srgbClr val="00B050"/>
                </a:solidFill>
              </a:rPr>
              <a:t>% O(:,1) are the arguments, </a:t>
            </a:r>
            <a:r>
              <a:rPr lang="en-US" sz="1500" b="1" noProof="0" dirty="0" smtClean="0">
                <a:solidFill>
                  <a:srgbClr val="00B050"/>
                </a:solidFill>
              </a:rPr>
              <a:t>a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500" noProof="0" dirty="0" smtClean="0">
                <a:solidFill>
                  <a:srgbClr val="00B050"/>
                </a:solidFill>
              </a:rPr>
              <a:t>% O(:,2) are the desired fit values, </a:t>
            </a:r>
            <a:r>
              <a:rPr lang="en-US" sz="1500" b="1" noProof="0" dirty="0" smtClean="0">
                <a:solidFill>
                  <a:srgbClr val="00B050"/>
                </a:solidFill>
              </a:rPr>
              <a:t>b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500" noProof="0" dirty="0" smtClean="0">
                <a:solidFill>
                  <a:srgbClr val="00B050"/>
                </a:solidFill>
              </a:rPr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500" noProof="0" dirty="0" smtClean="0">
                <a:solidFill>
                  <a:srgbClr val="00B050"/>
                </a:solidFill>
              </a:rPr>
              <a:t>% we are trying to estimate </a:t>
            </a:r>
            <a:r>
              <a:rPr lang="en-US" sz="1500" b="1" noProof="0" dirty="0" smtClean="0">
                <a:solidFill>
                  <a:srgbClr val="00B050"/>
                </a:solidFill>
              </a:rPr>
              <a:t>b</a:t>
            </a:r>
            <a:r>
              <a:rPr lang="en-US" sz="1500" noProof="0" dirty="0" smtClean="0">
                <a:solidFill>
                  <a:srgbClr val="00B050"/>
                </a:solidFill>
              </a:rPr>
              <a:t> = p + </a:t>
            </a:r>
            <a:r>
              <a:rPr lang="en-US" sz="1500" noProof="0" dirty="0" err="1" smtClean="0">
                <a:solidFill>
                  <a:srgbClr val="00B050"/>
                </a:solidFill>
              </a:rPr>
              <a:t>q</a:t>
            </a:r>
            <a:r>
              <a:rPr lang="en-US" sz="1500" b="1" noProof="0" dirty="0" err="1" smtClean="0">
                <a:solidFill>
                  <a:srgbClr val="00B050"/>
                </a:solidFill>
              </a:rPr>
              <a:t>a</a:t>
            </a:r>
            <a:r>
              <a:rPr lang="en-US" sz="1500" noProof="0" dirty="0" smtClean="0">
                <a:solidFill>
                  <a:srgbClr val="00B050"/>
                </a:solidFill>
              </a:rPr>
              <a:t> + r</a:t>
            </a:r>
            <a:r>
              <a:rPr lang="en-US" sz="1500" b="1" noProof="0" dirty="0" smtClean="0">
                <a:solidFill>
                  <a:srgbClr val="00B050"/>
                </a:solidFill>
              </a:rPr>
              <a:t>a</a:t>
            </a:r>
            <a:r>
              <a:rPr lang="en-US" sz="1500" noProof="0" dirty="0" smtClean="0">
                <a:solidFill>
                  <a:srgbClr val="00B050"/>
                </a:solidFill>
              </a:rPr>
              <a:t>^2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500" noProof="0" dirty="0" smtClean="0">
                <a:solidFill>
                  <a:srgbClr val="00B050"/>
                </a:solidFill>
              </a:rPr>
              <a:t>% where </a:t>
            </a:r>
            <a:r>
              <a:rPr lang="en-US" sz="1500" b="1" noProof="0" dirty="0" smtClean="0">
                <a:solidFill>
                  <a:srgbClr val="00B050"/>
                </a:solidFill>
              </a:rPr>
              <a:t>x</a:t>
            </a:r>
            <a:r>
              <a:rPr lang="en-US" sz="1500" noProof="0" dirty="0" smtClean="0">
                <a:solidFill>
                  <a:srgbClr val="00B050"/>
                </a:solidFill>
              </a:rPr>
              <a:t> = [p q r] is our unknown</a:t>
            </a:r>
          </a:p>
          <a:p>
            <a:pPr marL="0" indent="0">
              <a:lnSpc>
                <a:spcPct val="80000"/>
              </a:lnSpc>
              <a:buNone/>
            </a:pPr>
            <a:endParaRPr lang="en-US" sz="15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500" noProof="0" dirty="0" smtClean="0"/>
              <a:t>m = length(O);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500" noProof="0" dirty="0" smtClean="0"/>
              <a:t>A = [ones(m, 1), O(:, 1), O(:, 1).^2];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500" noProof="0" dirty="0" smtClean="0">
                <a:solidFill>
                  <a:srgbClr val="00B050"/>
                </a:solidFill>
              </a:rPr>
              <a:t>% stack the equations (1p + </a:t>
            </a:r>
            <a:r>
              <a:rPr lang="en-US" sz="1500" b="1" noProof="0" dirty="0" err="1" smtClean="0">
                <a:solidFill>
                  <a:srgbClr val="00B050"/>
                </a:solidFill>
              </a:rPr>
              <a:t>a</a:t>
            </a:r>
            <a:r>
              <a:rPr lang="en-US" sz="1500" noProof="0" dirty="0" err="1" smtClean="0">
                <a:solidFill>
                  <a:srgbClr val="00B050"/>
                </a:solidFill>
              </a:rPr>
              <a:t>q</a:t>
            </a:r>
            <a:r>
              <a:rPr lang="en-US" sz="1500" noProof="0" dirty="0" smtClean="0">
                <a:solidFill>
                  <a:srgbClr val="00B050"/>
                </a:solidFill>
              </a:rPr>
              <a:t> + </a:t>
            </a:r>
            <a:r>
              <a:rPr lang="en-US" sz="1500" b="1" noProof="0" dirty="0" smtClean="0">
                <a:solidFill>
                  <a:srgbClr val="00B050"/>
                </a:solidFill>
              </a:rPr>
              <a:t>a</a:t>
            </a:r>
            <a:r>
              <a:rPr lang="en-US" sz="1500" noProof="0" dirty="0" smtClean="0">
                <a:solidFill>
                  <a:srgbClr val="00B050"/>
                </a:solidFill>
              </a:rPr>
              <a:t>^2r)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500" noProof="0" dirty="0" smtClean="0"/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500" noProof="0" dirty="0" smtClean="0"/>
              <a:t>[U,S,V] = </a:t>
            </a:r>
            <a:r>
              <a:rPr lang="en-US" sz="1500" noProof="0" dirty="0" err="1" smtClean="0"/>
              <a:t>svd</a:t>
            </a:r>
            <a:r>
              <a:rPr lang="en-US" sz="1500" noProof="0" dirty="0" smtClean="0"/>
              <a:t>(A); </a:t>
            </a:r>
            <a:r>
              <a:rPr lang="en-US" sz="1500" noProof="0" dirty="0" smtClean="0">
                <a:solidFill>
                  <a:srgbClr val="00B050"/>
                </a:solidFill>
              </a:rPr>
              <a:t>% take SVD of A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500" noProof="0" dirty="0" err="1" smtClean="0"/>
              <a:t>Splus</a:t>
            </a:r>
            <a:r>
              <a:rPr lang="en-US" sz="1500" noProof="0" dirty="0" smtClean="0"/>
              <a:t> = zeros(size(S')); </a:t>
            </a:r>
            <a:r>
              <a:rPr lang="en-US" sz="1500" noProof="0" dirty="0" smtClean="0">
                <a:solidFill>
                  <a:srgbClr val="00B050"/>
                </a:solidFill>
              </a:rPr>
              <a:t>% S' may be rectangular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500" noProof="0" dirty="0" smtClean="0"/>
              <a:t>n = size(A, 2); </a:t>
            </a:r>
            <a:r>
              <a:rPr lang="en-US" sz="1500" noProof="0" dirty="0" smtClean="0">
                <a:solidFill>
                  <a:srgbClr val="00B050"/>
                </a:solidFill>
              </a:rPr>
              <a:t>% length of the diagonal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500" noProof="0" dirty="0" err="1" smtClean="0"/>
              <a:t>Splus</a:t>
            </a:r>
            <a:r>
              <a:rPr lang="en-US" sz="1500" noProof="0" dirty="0" smtClean="0"/>
              <a:t>(1:n, 1:n) = </a:t>
            </a:r>
            <a:r>
              <a:rPr lang="en-US" sz="1500" noProof="0" dirty="0" err="1" smtClean="0"/>
              <a:t>diag</a:t>
            </a:r>
            <a:r>
              <a:rPr lang="en-US" sz="1500" noProof="0" dirty="0" smtClean="0"/>
              <a:t>(1 ./ </a:t>
            </a:r>
            <a:r>
              <a:rPr lang="en-US" sz="1500" noProof="0" dirty="0" err="1" smtClean="0"/>
              <a:t>diag</a:t>
            </a:r>
            <a:r>
              <a:rPr lang="en-US" sz="1500" noProof="0" dirty="0" smtClean="0"/>
              <a:t>(S))' </a:t>
            </a:r>
            <a:r>
              <a:rPr lang="en-US" sz="1500" noProof="0" dirty="0" smtClean="0">
                <a:solidFill>
                  <a:srgbClr val="00B050"/>
                </a:solidFill>
              </a:rPr>
              <a:t>% recip. diag.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500" b="1" noProof="0" dirty="0" smtClean="0"/>
              <a:t>x</a:t>
            </a:r>
            <a:r>
              <a:rPr lang="en-US" sz="1500" noProof="0" dirty="0" smtClean="0"/>
              <a:t> = V * </a:t>
            </a:r>
            <a:r>
              <a:rPr lang="en-US" sz="1500" noProof="0" dirty="0" err="1" smtClean="0"/>
              <a:t>Splus</a:t>
            </a:r>
            <a:r>
              <a:rPr lang="en-US" sz="1500" noProof="0" dirty="0" smtClean="0"/>
              <a:t> * U' * O(:,2)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500" noProof="0" dirty="0" smtClean="0">
                <a:solidFill>
                  <a:srgbClr val="00B050"/>
                </a:solidFill>
              </a:rPr>
              <a:t>% solve using SVD</a:t>
            </a:r>
            <a:br>
              <a:rPr lang="en-US" sz="1500" noProof="0" dirty="0" smtClean="0">
                <a:solidFill>
                  <a:srgbClr val="00B050"/>
                </a:solidFill>
              </a:rPr>
            </a:br>
            <a:endParaRPr lang="en-US" sz="1500" noProof="0" dirty="0" smtClean="0">
              <a:solidFill>
                <a:srgbClr val="00B05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500" noProof="0" dirty="0" smtClean="0"/>
              <a:t>xx = </a:t>
            </a:r>
            <a:r>
              <a:rPr lang="en-US" sz="1500" noProof="0" dirty="0" err="1" smtClean="0"/>
              <a:t>linspace</a:t>
            </a:r>
            <a:r>
              <a:rPr lang="en-US" sz="1500" noProof="0" dirty="0" smtClean="0"/>
              <a:t>(min(O(:, 1)) - .5, max(O(:, 1)) + .5);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500" noProof="0" dirty="0" err="1" smtClean="0"/>
              <a:t>yy</a:t>
            </a:r>
            <a:r>
              <a:rPr lang="en-US" sz="1500" noProof="0" dirty="0" smtClean="0"/>
              <a:t> = </a:t>
            </a:r>
            <a:r>
              <a:rPr lang="en-US" sz="1500" b="1" noProof="0" dirty="0" smtClean="0"/>
              <a:t>x</a:t>
            </a:r>
            <a:r>
              <a:rPr lang="en-US" sz="1500" noProof="0" dirty="0" smtClean="0"/>
              <a:t>(1) + </a:t>
            </a:r>
            <a:r>
              <a:rPr lang="en-US" sz="1500" b="1" noProof="0" dirty="0" smtClean="0"/>
              <a:t>x</a:t>
            </a:r>
            <a:r>
              <a:rPr lang="en-US" sz="1500" noProof="0" dirty="0" smtClean="0"/>
              <a:t>(2) * xx + </a:t>
            </a:r>
            <a:r>
              <a:rPr lang="en-US" sz="1500" b="1" noProof="0" dirty="0" smtClean="0"/>
              <a:t>x</a:t>
            </a:r>
            <a:r>
              <a:rPr lang="en-US" sz="1500" noProof="0" dirty="0" smtClean="0"/>
              <a:t>(3) * (xx.^2);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500" noProof="0" dirty="0" smtClean="0">
                <a:solidFill>
                  <a:srgbClr val="00B050"/>
                </a:solidFill>
              </a:rPr>
              <a:t>% evaluate the estimated model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500" noProof="0" dirty="0" smtClean="0">
                <a:solidFill>
                  <a:srgbClr val="00B050"/>
                </a:solidFill>
              </a:rPr>
              <a:t/>
            </a:r>
            <a:br>
              <a:rPr lang="en-US" sz="1500" noProof="0" dirty="0" smtClean="0">
                <a:solidFill>
                  <a:srgbClr val="00B050"/>
                </a:solidFill>
              </a:rPr>
            </a:br>
            <a:r>
              <a:rPr lang="en-US" sz="1500" noProof="0" dirty="0" smtClean="0"/>
              <a:t>plot(O(:, 1), O(:, 2), </a:t>
            </a:r>
            <a:r>
              <a:rPr lang="en-US" sz="1500" noProof="0" dirty="0" smtClean="0">
                <a:solidFill>
                  <a:srgbClr val="C00000"/>
                </a:solidFill>
              </a:rPr>
              <a:t>'*k'</a:t>
            </a:r>
            <a:r>
              <a:rPr lang="en-US" sz="1500" noProof="0" dirty="0" smtClean="0"/>
              <a:t>) </a:t>
            </a:r>
            <a:r>
              <a:rPr lang="en-US" sz="1500" noProof="0" dirty="0" smtClean="0">
                <a:solidFill>
                  <a:srgbClr val="00B050"/>
                </a:solidFill>
              </a:rPr>
              <a:t>% plot </a:t>
            </a:r>
            <a:r>
              <a:rPr lang="en-US" sz="1500" b="1" noProof="0" dirty="0" smtClean="0">
                <a:solidFill>
                  <a:srgbClr val="00B050"/>
                </a:solidFill>
              </a:rPr>
              <a:t>a</a:t>
            </a:r>
            <a:r>
              <a:rPr lang="en-US" sz="1500" noProof="0" dirty="0" smtClean="0">
                <a:solidFill>
                  <a:srgbClr val="00B050"/>
                </a:solidFill>
              </a:rPr>
              <a:t>-s, </a:t>
            </a:r>
            <a:r>
              <a:rPr lang="en-US" sz="1500" b="1" noProof="0" dirty="0" smtClean="0">
                <a:solidFill>
                  <a:srgbClr val="00B050"/>
                </a:solidFill>
              </a:rPr>
              <a:t>b</a:t>
            </a:r>
            <a:r>
              <a:rPr lang="en-US" sz="1500" noProof="0" dirty="0" smtClean="0">
                <a:solidFill>
                  <a:srgbClr val="00B050"/>
                </a:solidFill>
              </a:rPr>
              <a:t>-s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500" noProof="0" dirty="0" smtClean="0"/>
              <a:t>hold </a:t>
            </a:r>
            <a:r>
              <a:rPr lang="en-US" sz="1500" noProof="0" dirty="0" smtClean="0">
                <a:solidFill>
                  <a:srgbClr val="C00000"/>
                </a:solidFill>
              </a:rPr>
              <a:t>on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500" noProof="0" dirty="0" smtClean="0"/>
              <a:t>plot(xx, </a:t>
            </a:r>
            <a:r>
              <a:rPr lang="en-US" sz="1500" noProof="0" dirty="0" err="1" smtClean="0"/>
              <a:t>yy</a:t>
            </a:r>
            <a:r>
              <a:rPr lang="en-US" sz="1500" noProof="0" dirty="0" smtClean="0"/>
              <a:t>, </a:t>
            </a:r>
            <a:r>
              <a:rPr lang="en-US" sz="1500" noProof="0" dirty="0" smtClean="0">
                <a:solidFill>
                  <a:srgbClr val="C00000"/>
                </a:solidFill>
              </a:rPr>
              <a:t>'-r'</a:t>
            </a:r>
            <a:r>
              <a:rPr lang="en-US" sz="1500" noProof="0" dirty="0" smtClean="0"/>
              <a:t>) </a:t>
            </a:r>
            <a:r>
              <a:rPr lang="en-US" sz="1500" noProof="0" dirty="0" smtClean="0">
                <a:solidFill>
                  <a:srgbClr val="00B050"/>
                </a:solidFill>
              </a:rPr>
              <a:t>% plot the fitted curve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500" noProof="0" dirty="0" smtClean="0"/>
              <a:t>hold </a:t>
            </a:r>
            <a:r>
              <a:rPr lang="en-US" sz="1500" noProof="0" dirty="0" smtClean="0">
                <a:solidFill>
                  <a:srgbClr val="C00000"/>
                </a:solidFill>
              </a:rPr>
              <a:t>off</a:t>
            </a:r>
            <a:endParaRPr lang="en-US" sz="1500" noProof="0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578" y="1678533"/>
            <a:ext cx="4168140" cy="3683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514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3D Geometry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noProof="0" dirty="0" smtClean="0"/>
                  <a:t>Position representations</a:t>
                </a:r>
              </a:p>
              <a:p>
                <a:pPr lvl="1">
                  <a:tabLst>
                    <a:tab pos="7981950" algn="l"/>
                  </a:tabLst>
                </a:pPr>
                <a:r>
                  <a:rPr lang="en-US" noProof="0" dirty="0" smtClean="0"/>
                  <a:t>Euclidean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 noProof="0">
                            <a:latin typeface="Cambria Math"/>
                          </a:rPr>
                          <m:t>𝑥</m:t>
                        </m:r>
                        <m:r>
                          <a:rPr lang="en-US" i="1" noProof="0">
                            <a:latin typeface="Cambria Math"/>
                          </a:rPr>
                          <m:t>, </m:t>
                        </m:r>
                        <m:r>
                          <a:rPr lang="en-US" i="1" noProof="0">
                            <a:latin typeface="Cambria Math"/>
                          </a:rPr>
                          <m:t>𝑦</m:t>
                        </m:r>
                        <m:r>
                          <a:rPr lang="en-US" i="1" noProof="0">
                            <a:latin typeface="Cambria Math"/>
                          </a:rPr>
                          <m:t>, </m:t>
                        </m:r>
                        <m:r>
                          <a:rPr lang="en-US" i="1" noProof="0">
                            <a:latin typeface="Cambria Math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noProof="0" dirty="0" smtClean="0"/>
                  <a:t>	3D</a:t>
                </a:r>
              </a:p>
              <a:p>
                <a:pPr lvl="1">
                  <a:tabLst>
                    <a:tab pos="7981950" algn="l"/>
                  </a:tabLst>
                </a:pPr>
                <a:r>
                  <a:rPr lang="en-US" noProof="0" dirty="0" smtClean="0"/>
                  <a:t>Inverse depth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type m:val="skw"/>
                            <m:ctrlPr>
                              <a:rPr lang="en-US" i="1" noProof="0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b="0" i="1" noProof="0" smtClean="0">
                                <a:latin typeface="Cambria Math"/>
                              </a:rPr>
                              <m:t>𝑥</m:t>
                            </m:r>
                          </m:num>
                          <m:den>
                            <m:r>
                              <a:rPr lang="en-US" b="0" i="1" noProof="0" smtClean="0">
                                <a:latin typeface="Cambria Math"/>
                              </a:rPr>
                              <m:t>𝑧</m:t>
                            </m:r>
                          </m:den>
                        </m:f>
                        <m:r>
                          <a:rPr lang="en-US" i="1" noProof="0">
                            <a:latin typeface="Cambria Math"/>
                          </a:rPr>
                          <m:t>,</m:t>
                        </m:r>
                        <m:f>
                          <m:fPr>
                            <m:type m:val="skw"/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b="0" i="1" noProof="0" smtClean="0">
                                <a:latin typeface="Cambria Math"/>
                              </a:rPr>
                              <m:t>𝑦</m:t>
                            </m:r>
                          </m:num>
                          <m:den>
                            <m:r>
                              <a:rPr lang="en-US" i="1" noProof="0">
                                <a:latin typeface="Cambria Math"/>
                              </a:rPr>
                              <m:t>𝑧</m:t>
                            </m:r>
                          </m:den>
                        </m:f>
                        <m:r>
                          <a:rPr lang="en-US" i="1" noProof="0">
                            <a:latin typeface="Cambria Math"/>
                          </a:rPr>
                          <m:t>,</m:t>
                        </m:r>
                        <m:f>
                          <m:fPr>
                            <m:type m:val="skw"/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b="0" i="1" noProof="0" smtClea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i="1" noProof="0">
                                <a:latin typeface="Cambria Math"/>
                              </a:rPr>
                              <m:t>𝑧</m:t>
                            </m:r>
                          </m:den>
                        </m:f>
                      </m:e>
                    </m:d>
                    <m:r>
                      <a:rPr lang="en-US" i="1" noProof="0">
                        <a:latin typeface="Cambria Math"/>
                      </a:rPr>
                      <m:t> </m:t>
                    </m:r>
                  </m:oMath>
                </a14:m>
                <a:r>
                  <a:rPr lang="en-US" noProof="0" dirty="0" smtClean="0"/>
                  <a:t>	3D</a:t>
                </a:r>
              </a:p>
              <a:p>
                <a:pPr lvl="1">
                  <a:tabLst>
                    <a:tab pos="7981950" algn="l"/>
                  </a:tabLst>
                </a:pPr>
                <a:r>
                  <a:rPr lang="en-US" noProof="0" dirty="0" smtClean="0"/>
                  <a:t>Inverse distance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 noProof="0">
                            <a:latin typeface="Cambria Math"/>
                          </a:rPr>
                          <m:t>𝑥</m:t>
                        </m:r>
                        <m:r>
                          <a:rPr lang="en-US" i="1" noProof="0">
                            <a:latin typeface="Cambria Math"/>
                          </a:rPr>
                          <m:t>, </m:t>
                        </m:r>
                        <m:r>
                          <a:rPr lang="en-US" i="1" noProof="0">
                            <a:latin typeface="Cambria Math"/>
                          </a:rPr>
                          <m:t>𝑦</m:t>
                        </m:r>
                        <m:r>
                          <a:rPr lang="en-US" i="1" noProof="0">
                            <a:latin typeface="Cambria Math"/>
                          </a:rPr>
                          <m:t>, </m:t>
                        </m:r>
                        <m:r>
                          <a:rPr lang="en-US" i="1" noProof="0">
                            <a:latin typeface="Cambria Math"/>
                          </a:rPr>
                          <m:t>𝑧</m:t>
                        </m:r>
                        <m:r>
                          <a:rPr lang="en-US" b="0" i="1" noProof="0" smtClean="0">
                            <a:latin typeface="Cambria Math"/>
                          </a:rPr>
                          <m:t>,</m:t>
                        </m:r>
                        <m:f>
                          <m:fPr>
                            <m:type m:val="skw"/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 noProof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noProof="0" smtClean="0">
                                <a:latin typeface="Cambria Math"/>
                              </a:rPr>
                              <m:t>𝑑</m:t>
                            </m:r>
                          </m:den>
                        </m:f>
                      </m:e>
                    </m:d>
                  </m:oMath>
                </a14:m>
                <a:r>
                  <a:rPr lang="en-US" noProof="0" dirty="0" smtClean="0"/>
                  <a:t>, where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 noProof="0" smtClean="0">
                            <a:latin typeface="Cambria Math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 noProof="0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noProof="0" smtClean="0">
                                <a:latin typeface="Cambria Math"/>
                              </a:rPr>
                              <m:t>𝑥</m:t>
                            </m:r>
                            <m:r>
                              <a:rPr lang="en-US" b="0" i="1" noProof="0" smtClean="0">
                                <a:latin typeface="Cambria Math"/>
                              </a:rPr>
                              <m:t>, </m:t>
                            </m:r>
                            <m:r>
                              <a:rPr lang="en-US" b="0" i="1" noProof="0" smtClean="0">
                                <a:latin typeface="Cambria Math"/>
                              </a:rPr>
                              <m:t>𝑦</m:t>
                            </m:r>
                            <m:r>
                              <a:rPr lang="en-US" b="0" i="1" noProof="0" smtClean="0">
                                <a:latin typeface="Cambria Math"/>
                              </a:rPr>
                              <m:t>, </m:t>
                            </m:r>
                            <m:r>
                              <a:rPr lang="en-US" b="0" i="1" noProof="0" smtClean="0">
                                <a:latin typeface="Cambria Math"/>
                              </a:rPr>
                              <m:t>𝑧</m:t>
                            </m:r>
                          </m:e>
                        </m:d>
                      </m:e>
                    </m:d>
                    <m:r>
                      <a:rPr lang="en-US" i="1" noProof="0" smtClean="0">
                        <a:latin typeface="Cambria Math"/>
                      </a:rPr>
                      <m:t>=</m:t>
                    </m:r>
                    <m:r>
                      <a:rPr lang="en-US" b="0" i="1" noProof="0" smtClean="0">
                        <a:latin typeface="Cambria Math"/>
                      </a:rPr>
                      <m:t>1</m:t>
                    </m:r>
                  </m:oMath>
                </a14:m>
                <a:r>
                  <a:rPr lang="en-US" noProof="0" dirty="0" smtClean="0"/>
                  <a:t>	1D</a:t>
                </a:r>
              </a:p>
              <a:p>
                <a:r>
                  <a:rPr lang="en-US" noProof="0" dirty="0" smtClean="0"/>
                  <a:t>Rotation representations</a:t>
                </a:r>
              </a:p>
              <a:p>
                <a:pPr lvl="1">
                  <a:tabLst>
                    <a:tab pos="7981950" algn="l"/>
                  </a:tabLst>
                </a:pPr>
                <a:r>
                  <a:rPr lang="en-US" noProof="0" dirty="0" smtClean="0"/>
                  <a:t>Rotation matrix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noProof="0" smtClean="0">
                            <a:latin typeface="Cambria Math"/>
                          </a:rPr>
                          <m:t>𝒓</m:t>
                        </m:r>
                        <m:r>
                          <a:rPr lang="en-US" b="0" i="1" noProof="0">
                            <a:latin typeface="Cambria Math"/>
                          </a:rPr>
                          <m:t>,</m:t>
                        </m:r>
                        <m:r>
                          <a:rPr lang="en-US" i="1" noProof="0">
                            <a:latin typeface="Cambria Math"/>
                          </a:rPr>
                          <m:t> </m:t>
                        </m:r>
                        <m:r>
                          <a:rPr lang="en-US" b="1" i="1" noProof="0" smtClean="0">
                            <a:latin typeface="Cambria Math"/>
                          </a:rPr>
                          <m:t>𝒖</m:t>
                        </m:r>
                        <m:r>
                          <a:rPr lang="en-US" b="0" i="1" noProof="0">
                            <a:latin typeface="Cambria Math"/>
                          </a:rPr>
                          <m:t>,</m:t>
                        </m:r>
                        <m:r>
                          <a:rPr lang="en-US" i="1" noProof="0">
                            <a:latin typeface="Cambria Math"/>
                          </a:rPr>
                          <m:t> </m:t>
                        </m:r>
                        <m:r>
                          <a:rPr lang="en-US" b="1" i="1" noProof="0" smtClean="0">
                            <a:latin typeface="Cambria Math"/>
                          </a:rPr>
                          <m:t>𝒇</m:t>
                        </m:r>
                      </m:e>
                    </m:d>
                    <m:r>
                      <m:rPr>
                        <m:nor/>
                      </m:rPr>
                      <a:rPr lang="en-US" noProof="0"/>
                      <m:t> </m:t>
                    </m:r>
                  </m:oMath>
                </a14:m>
                <a:r>
                  <a:rPr lang="en-US" noProof="0" dirty="0" smtClean="0"/>
                  <a:t>	9D</a:t>
                </a:r>
              </a:p>
              <a:p>
                <a:pPr lvl="2">
                  <a:tabLst>
                    <a:tab pos="7981950" algn="l"/>
                  </a:tabLst>
                </a:pPr>
                <a:r>
                  <a:rPr lang="en-US" noProof="0" dirty="0" smtClean="0"/>
                  <a:t>Hard to constrain </a:t>
                </a:r>
                <a:r>
                  <a:rPr lang="en-US" noProof="0" dirty="0" err="1" smtClean="0"/>
                  <a:t>orthogonality</a:t>
                </a:r>
                <a:r>
                  <a:rPr lang="en-US" noProof="0" dirty="0" smtClean="0"/>
                  <a:t> in numerical manipulation</a:t>
                </a:r>
              </a:p>
              <a:p>
                <a:pPr lvl="1">
                  <a:tabLst>
                    <a:tab pos="7981950" algn="l"/>
                  </a:tabLst>
                </a:pPr>
                <a:r>
                  <a:rPr lang="en-US" noProof="0" dirty="0" smtClean="0"/>
                  <a:t>(Unit) Quaternion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 noProof="0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 noProof="0">
                                <a:latin typeface="Cambria Math"/>
                              </a:rPr>
                              <m:t>𝑥</m:t>
                            </m:r>
                            <m:r>
                              <a:rPr lang="en-US" i="1" noProof="0">
                                <a:latin typeface="Cambria Math"/>
                              </a:rPr>
                              <m:t>, </m:t>
                            </m:r>
                            <m:r>
                              <a:rPr lang="en-US" i="1" noProof="0">
                                <a:latin typeface="Cambria Math"/>
                              </a:rPr>
                              <m:t>𝑦</m:t>
                            </m:r>
                            <m:r>
                              <a:rPr lang="en-US" i="1" noProof="0">
                                <a:latin typeface="Cambria Math"/>
                              </a:rPr>
                              <m:t>, </m:t>
                            </m:r>
                            <m:r>
                              <a:rPr lang="en-US" i="1" noProof="0">
                                <a:latin typeface="Cambria Math"/>
                              </a:rPr>
                              <m:t>𝑧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US" noProof="0" smtClean="0"/>
                          <m:t>·</m:t>
                        </m:r>
                        <m:r>
                          <m:rPr>
                            <m:nor/>
                          </m:rPr>
                          <a:rPr lang="en-US" noProof="0"/>
                          <m:t> </m:t>
                        </m:r>
                        <m:r>
                          <m:rPr>
                            <m:sty m:val="p"/>
                          </m:rPr>
                          <a:rPr lang="en-US" b="0" i="1" noProof="0" smtClean="0">
                            <a:latin typeface="Cambria Math"/>
                          </a:rPr>
                          <m:t>sin</m:t>
                        </m:r>
                        <m:d>
                          <m:dPr>
                            <m:ctrlPr>
                              <a:rPr lang="en-US" i="1" noProof="0" smtClean="0"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type m:val="skw"/>
                                <m:ctrlPr>
                                  <a:rPr lang="en-US" i="1" noProof="0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noProof="0">
                                    <a:latin typeface="Calibri"/>
                                  </a:rPr>
                                  <m:t>θ</m:t>
                                </m:r>
                              </m:num>
                              <m:den>
                                <m:r>
                                  <a:rPr lang="en-US" b="0" i="1" noProof="0" smtClean="0">
                                    <a:latin typeface="Cambria Math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r>
                          <m:rPr>
                            <m:nor/>
                          </m:rPr>
                          <a:rPr lang="en-US" noProof="0"/>
                          <m:t>,</m:t>
                        </m:r>
                        <m:r>
                          <a:rPr lang="en-US" b="0" i="1" noProof="0" smtClean="0">
                            <a:latin typeface="Cambria Math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noProof="0" smtClean="0">
                            <a:latin typeface="Cambria Math"/>
                          </a:rPr>
                          <m:t>cos</m:t>
                        </m:r>
                        <m:d>
                          <m:dPr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type m:val="skw"/>
                                <m:ctrlPr>
                                  <a:rPr lang="en-US" i="1" noProof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noProof="0">
                                    <a:latin typeface="Calibri"/>
                                  </a:rPr>
                                  <m:t>θ</m:t>
                                </m:r>
                              </m:num>
                              <m:den>
                                <m:r>
                                  <a:rPr lang="en-US" i="1" noProof="0">
                                    <a:latin typeface="Cambria Math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d>
                  </m:oMath>
                </a14:m>
                <a:r>
                  <a:rPr lang="en-US" noProof="0" dirty="0" smtClean="0"/>
                  <a:t>	4D</a:t>
                </a:r>
              </a:p>
              <a:p>
                <a:pPr lvl="2">
                  <a:tabLst>
                    <a:tab pos="7981950" algn="l"/>
                  </a:tabLst>
                </a:pPr>
                <a:r>
                  <a:rPr lang="en-US" noProof="0" dirty="0" smtClean="0"/>
                  <a:t>Double cover of SO(3)!</a:t>
                </a:r>
              </a:p>
              <a:p>
                <a:pPr lvl="1">
                  <a:tabLst>
                    <a:tab pos="7981950" algn="l"/>
                  </a:tabLst>
                </a:pPr>
                <a:r>
                  <a:rPr lang="en-US" noProof="0" dirty="0" smtClean="0"/>
                  <a:t>Axis-angle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 noProof="0">
                                <a:latin typeface="Cambria Math"/>
                              </a:rPr>
                              <m:t>𝑥</m:t>
                            </m:r>
                            <m:r>
                              <a:rPr lang="en-US" i="1" noProof="0">
                                <a:latin typeface="Cambria Math"/>
                              </a:rPr>
                              <m:t>, </m:t>
                            </m:r>
                            <m:r>
                              <a:rPr lang="en-US" i="1" noProof="0">
                                <a:latin typeface="Cambria Math"/>
                              </a:rPr>
                              <m:t>𝑦</m:t>
                            </m:r>
                            <m:r>
                              <a:rPr lang="en-US" i="1" noProof="0">
                                <a:latin typeface="Cambria Math"/>
                              </a:rPr>
                              <m:t>, </m:t>
                            </m:r>
                            <m:r>
                              <a:rPr lang="en-US" i="1" noProof="0">
                                <a:latin typeface="Cambria Math"/>
                              </a:rPr>
                              <m:t>𝑧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US" noProof="0"/>
                          <m:t>·</m:t>
                        </m:r>
                        <m:r>
                          <m:rPr>
                            <m:nor/>
                          </m:rPr>
                          <a:rPr lang="en-US" b="0" i="0" noProof="0" smtClean="0"/>
                          <m:t> </m:t>
                        </m:r>
                        <m:r>
                          <m:rPr>
                            <m:nor/>
                          </m:rPr>
                          <a:rPr lang="en-US" noProof="0">
                            <a:latin typeface="Calibri"/>
                          </a:rPr>
                          <m:t>θ</m:t>
                        </m:r>
                      </m:e>
                    </m:d>
                    <m:r>
                      <a:rPr lang="en-US" i="1" noProof="0">
                        <a:latin typeface="Cambria Math"/>
                      </a:rPr>
                      <m:t> </m:t>
                    </m:r>
                  </m:oMath>
                </a14:m>
                <a:r>
                  <a:rPr lang="en-US" noProof="0" dirty="0" smtClean="0">
                    <a:latin typeface="Calibri"/>
                  </a:rPr>
                  <a:t>	</a:t>
                </a:r>
                <a:r>
                  <a:rPr lang="en-US" noProof="0" dirty="0" smtClean="0"/>
                  <a:t>3D</a:t>
                </a:r>
              </a:p>
              <a:p>
                <a:pPr lvl="1">
                  <a:tabLst>
                    <a:tab pos="7981950" algn="l"/>
                  </a:tabLst>
                </a:pPr>
                <a:r>
                  <a:rPr lang="en-US" noProof="0" dirty="0" smtClean="0"/>
                  <a:t>Exponential map of </a:t>
                </a:r>
                <a14:m>
                  <m:oMath xmlns:m="http://schemas.openxmlformats.org/officeDocument/2006/math">
                    <m:r>
                      <a:rPr lang="en-US" i="1" noProof="0" smtClean="0">
                        <a:latin typeface="Cambria Math"/>
                      </a:rPr>
                      <m:t>𝔰𝔬</m:t>
                    </m:r>
                  </m:oMath>
                </a14:m>
                <a:r>
                  <a:rPr lang="en-US" noProof="0" dirty="0" smtClean="0">
                    <a:latin typeface="Calibri"/>
                  </a:rPr>
                  <a:t>(3)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 smtClean="0">
                            <a:latin typeface="Cambria Math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d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 noProof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i="1" noProof="0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i="1" noProof="0">
                                    <a:latin typeface="Cambria Math"/>
                                  </a:rPr>
                                  <m:t>, </m:t>
                                </m:r>
                                <m:r>
                                  <a:rPr lang="en-US" i="1" noProof="0">
                                    <a:latin typeface="Cambria Math"/>
                                  </a:rPr>
                                  <m:t>𝑦</m:t>
                                </m:r>
                                <m:r>
                                  <a:rPr lang="en-US" i="1" noProof="0">
                                    <a:latin typeface="Cambria Math"/>
                                  </a:rPr>
                                  <m:t>, </m:t>
                                </m:r>
                                <m:r>
                                  <a:rPr lang="en-US" i="1" noProof="0">
                                    <a:latin typeface="Cambria Math"/>
                                  </a:rPr>
                                  <m:t>𝑧</m:t>
                                </m:r>
                              </m:e>
                            </m:d>
                            <m:r>
                              <m:rPr>
                                <m:nor/>
                              </m:rPr>
                              <a:rPr lang="en-US" noProof="0"/>
                              <m:t>· </m:t>
                            </m:r>
                            <m:r>
                              <m:rPr>
                                <m:nor/>
                              </m:rPr>
                              <a:rPr lang="en-US" noProof="0">
                                <a:latin typeface="Calibri"/>
                              </a:rPr>
                              <m:t>θ</m:t>
                            </m:r>
                          </m:e>
                        </m:d>
                      </m:e>
                      <m:sub>
                        <m:r>
                          <a:rPr lang="en-US" b="0" i="1" noProof="0" smtClean="0">
                            <a:latin typeface="Cambria Math"/>
                          </a:rPr>
                          <m:t>×</m:t>
                        </m:r>
                      </m:sub>
                    </m:sSub>
                  </m:oMath>
                </a14:m>
                <a:r>
                  <a:rPr lang="en-US" noProof="0" dirty="0" smtClean="0">
                    <a:latin typeface="Calibri"/>
                  </a:rPr>
                  <a:t>	</a:t>
                </a:r>
                <a:r>
                  <a:rPr lang="en-US" noProof="0" dirty="0" smtClean="0"/>
                  <a:t>3D</a:t>
                </a:r>
                <a:endParaRPr lang="en-US" noProof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329" t="-11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92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Weighted Least Squares Demo (Matlab)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noProof="0" dirty="0" smtClean="0"/>
              <a:t>O = [0 1; 1 3; 2 3; 3 7];</a:t>
            </a:r>
          </a:p>
          <a:p>
            <a:pPr marL="0" indent="0">
              <a:buNone/>
            </a:pPr>
            <a:r>
              <a:rPr lang="en-US" noProof="0" dirty="0" smtClean="0">
                <a:solidFill>
                  <a:srgbClr val="00B050"/>
                </a:solidFill>
              </a:rPr>
              <a:t>% observations of some 1D function</a:t>
            </a:r>
          </a:p>
          <a:p>
            <a:pPr marL="0" indent="0">
              <a:buNone/>
            </a:pPr>
            <a:r>
              <a:rPr lang="en-US" noProof="0" dirty="0" smtClean="0">
                <a:solidFill>
                  <a:srgbClr val="00B050"/>
                </a:solidFill>
              </a:rPr>
              <a:t>% O(:,1) are the arguments, </a:t>
            </a:r>
            <a:r>
              <a:rPr lang="en-US" b="1" noProof="0" dirty="0" smtClean="0">
                <a:solidFill>
                  <a:srgbClr val="00B050"/>
                </a:solidFill>
              </a:rPr>
              <a:t>a</a:t>
            </a:r>
          </a:p>
          <a:p>
            <a:pPr marL="0" indent="0">
              <a:buNone/>
            </a:pPr>
            <a:r>
              <a:rPr lang="en-US" noProof="0" dirty="0" smtClean="0">
                <a:solidFill>
                  <a:srgbClr val="00B050"/>
                </a:solidFill>
              </a:rPr>
              <a:t>% O(:,2) are the desired fit values, </a:t>
            </a:r>
            <a:r>
              <a:rPr lang="en-US" b="1" noProof="0" dirty="0" smtClean="0">
                <a:solidFill>
                  <a:srgbClr val="00B050"/>
                </a:solidFill>
              </a:rPr>
              <a:t>b</a:t>
            </a:r>
          </a:p>
          <a:p>
            <a:pPr marL="0" indent="0">
              <a:buNone/>
            </a:pPr>
            <a:r>
              <a:rPr lang="en-US" noProof="0" dirty="0" smtClean="0">
                <a:solidFill>
                  <a:srgbClr val="00B050"/>
                </a:solidFill>
              </a:rPr>
              <a:t> </a:t>
            </a:r>
          </a:p>
          <a:p>
            <a:pPr marL="0" indent="0">
              <a:buNone/>
            </a:pPr>
            <a:r>
              <a:rPr lang="en-US" noProof="0" dirty="0" smtClean="0"/>
              <a:t>W = </a:t>
            </a:r>
            <a:r>
              <a:rPr lang="en-US" noProof="0" dirty="0" err="1" smtClean="0"/>
              <a:t>diag</a:t>
            </a:r>
            <a:r>
              <a:rPr lang="en-US" noProof="0" dirty="0" smtClean="0"/>
              <a:t>([10 1 10 10])</a:t>
            </a:r>
          </a:p>
          <a:p>
            <a:pPr marL="0" indent="0">
              <a:buNone/>
            </a:pPr>
            <a:r>
              <a:rPr lang="en-US" noProof="0" dirty="0" smtClean="0">
                <a:solidFill>
                  <a:srgbClr val="00B050"/>
                </a:solidFill>
              </a:rPr>
              <a:t>% weights for the observations</a:t>
            </a:r>
          </a:p>
          <a:p>
            <a:pPr marL="0" indent="0">
              <a:buNone/>
            </a:pPr>
            <a:r>
              <a:rPr lang="en-US" noProof="0" dirty="0" smtClean="0"/>
              <a:t> </a:t>
            </a:r>
          </a:p>
          <a:p>
            <a:pPr marL="0" indent="0">
              <a:buNone/>
            </a:pPr>
            <a:r>
              <a:rPr lang="en-US" noProof="0" dirty="0" smtClean="0"/>
              <a:t>m = length(O);</a:t>
            </a:r>
          </a:p>
          <a:p>
            <a:pPr marL="0" indent="0">
              <a:buNone/>
            </a:pPr>
            <a:r>
              <a:rPr lang="en-US" noProof="0" dirty="0" smtClean="0"/>
              <a:t>A = [ones(m, 1), O(:, 1), O(:, 1).^2];</a:t>
            </a:r>
          </a:p>
          <a:p>
            <a:pPr marL="0" indent="0">
              <a:buNone/>
            </a:pPr>
            <a:r>
              <a:rPr lang="en-US" noProof="0" dirty="0" smtClean="0">
                <a:solidFill>
                  <a:srgbClr val="00B050"/>
                </a:solidFill>
              </a:rPr>
              <a:t>% stack the equations (1p + </a:t>
            </a:r>
            <a:r>
              <a:rPr lang="en-US" b="1" noProof="0" dirty="0" err="1" smtClean="0">
                <a:solidFill>
                  <a:srgbClr val="00B050"/>
                </a:solidFill>
              </a:rPr>
              <a:t>a</a:t>
            </a:r>
            <a:r>
              <a:rPr lang="en-US" noProof="0" dirty="0" err="1" smtClean="0">
                <a:solidFill>
                  <a:srgbClr val="00B050"/>
                </a:solidFill>
              </a:rPr>
              <a:t>q</a:t>
            </a:r>
            <a:r>
              <a:rPr lang="en-US" noProof="0" dirty="0" smtClean="0">
                <a:solidFill>
                  <a:srgbClr val="00B050"/>
                </a:solidFill>
              </a:rPr>
              <a:t> + </a:t>
            </a:r>
            <a:r>
              <a:rPr lang="en-US" b="1" noProof="0" dirty="0" smtClean="0">
                <a:solidFill>
                  <a:srgbClr val="00B050"/>
                </a:solidFill>
              </a:rPr>
              <a:t>a</a:t>
            </a:r>
            <a:r>
              <a:rPr lang="en-US" noProof="0" dirty="0" smtClean="0">
                <a:solidFill>
                  <a:srgbClr val="00B050"/>
                </a:solidFill>
              </a:rPr>
              <a:t>^2r)</a:t>
            </a:r>
          </a:p>
          <a:p>
            <a:pPr marL="0" indent="0">
              <a:buNone/>
            </a:pPr>
            <a:r>
              <a:rPr lang="en-US" noProof="0" dirty="0" smtClean="0"/>
              <a:t> </a:t>
            </a:r>
          </a:p>
          <a:p>
            <a:pPr marL="0" indent="0">
              <a:buNone/>
            </a:pPr>
            <a:r>
              <a:rPr lang="en-US" b="1" noProof="0" dirty="0" smtClean="0"/>
              <a:t>x</a:t>
            </a:r>
            <a:r>
              <a:rPr lang="en-US" noProof="0" dirty="0" smtClean="0"/>
              <a:t> = (A' * W * A) \ A' * W * O(:, 2)</a:t>
            </a:r>
          </a:p>
          <a:p>
            <a:pPr marL="0" indent="0">
              <a:buNone/>
            </a:pPr>
            <a:r>
              <a:rPr lang="en-US" noProof="0" dirty="0" smtClean="0">
                <a:solidFill>
                  <a:srgbClr val="00B050"/>
                </a:solidFill>
              </a:rPr>
              <a:t>% solve normal equation (backslash = solve)</a:t>
            </a:r>
          </a:p>
          <a:p>
            <a:pPr marL="0" indent="0">
              <a:buNone/>
            </a:pPr>
            <a:r>
              <a:rPr lang="en-US" noProof="0" dirty="0" smtClean="0"/>
              <a:t> </a:t>
            </a:r>
          </a:p>
          <a:p>
            <a:pPr marL="0" indent="0">
              <a:buNone/>
            </a:pPr>
            <a:r>
              <a:rPr lang="en-US" noProof="0" dirty="0" smtClean="0"/>
              <a:t>xx = </a:t>
            </a:r>
            <a:r>
              <a:rPr lang="en-US" noProof="0" dirty="0" err="1" smtClean="0"/>
              <a:t>linspace</a:t>
            </a:r>
            <a:r>
              <a:rPr lang="en-US" noProof="0" dirty="0" smtClean="0"/>
              <a:t>(min(O(:, 1)) - .5, max(O(:, 1)) + .5);</a:t>
            </a:r>
          </a:p>
          <a:p>
            <a:pPr marL="0" indent="0">
              <a:buNone/>
            </a:pPr>
            <a:r>
              <a:rPr lang="en-US" noProof="0" dirty="0" err="1" smtClean="0"/>
              <a:t>yy</a:t>
            </a:r>
            <a:r>
              <a:rPr lang="en-US" noProof="0" dirty="0" smtClean="0"/>
              <a:t> = </a:t>
            </a:r>
            <a:r>
              <a:rPr lang="en-US" b="1" noProof="0" dirty="0" smtClean="0"/>
              <a:t>x</a:t>
            </a:r>
            <a:r>
              <a:rPr lang="en-US" noProof="0" dirty="0" smtClean="0"/>
              <a:t>(1) + </a:t>
            </a:r>
            <a:r>
              <a:rPr lang="en-US" b="1" noProof="0" dirty="0" smtClean="0"/>
              <a:t>x</a:t>
            </a:r>
            <a:r>
              <a:rPr lang="en-US" noProof="0" dirty="0" smtClean="0"/>
              <a:t>(2) * xx + </a:t>
            </a:r>
            <a:r>
              <a:rPr lang="en-US" b="1" noProof="0" dirty="0" smtClean="0"/>
              <a:t>x</a:t>
            </a:r>
            <a:r>
              <a:rPr lang="en-US" noProof="0" dirty="0" smtClean="0"/>
              <a:t>(3) * (xx.^2);</a:t>
            </a:r>
          </a:p>
          <a:p>
            <a:pPr marL="0" indent="0">
              <a:buNone/>
            </a:pPr>
            <a:r>
              <a:rPr lang="en-US" noProof="0" dirty="0" smtClean="0">
                <a:solidFill>
                  <a:srgbClr val="00B050"/>
                </a:solidFill>
              </a:rPr>
              <a:t>% evaluate the estimated model</a:t>
            </a:r>
          </a:p>
          <a:p>
            <a:pPr marL="0" indent="0">
              <a:buNone/>
            </a:pPr>
            <a:r>
              <a:rPr lang="en-US" noProof="0" dirty="0" smtClean="0"/>
              <a:t> </a:t>
            </a:r>
          </a:p>
          <a:p>
            <a:pPr marL="0" indent="0">
              <a:buNone/>
            </a:pPr>
            <a:r>
              <a:rPr lang="en-US" noProof="0" dirty="0" smtClean="0"/>
              <a:t>plot(O(:, 1), O(:, 2), </a:t>
            </a:r>
            <a:r>
              <a:rPr lang="en-US" noProof="0" dirty="0" smtClean="0">
                <a:solidFill>
                  <a:srgbClr val="C00000"/>
                </a:solidFill>
              </a:rPr>
              <a:t>'*k'</a:t>
            </a:r>
            <a:r>
              <a:rPr lang="en-US" noProof="0" dirty="0" smtClean="0"/>
              <a:t>) </a:t>
            </a:r>
            <a:r>
              <a:rPr lang="en-US" noProof="0" dirty="0" smtClean="0">
                <a:solidFill>
                  <a:srgbClr val="00B050"/>
                </a:solidFill>
              </a:rPr>
              <a:t>% plot </a:t>
            </a:r>
            <a:r>
              <a:rPr lang="en-US" b="1" noProof="0" dirty="0" smtClean="0">
                <a:solidFill>
                  <a:srgbClr val="00B050"/>
                </a:solidFill>
              </a:rPr>
              <a:t>a</a:t>
            </a:r>
            <a:r>
              <a:rPr lang="en-US" noProof="0" dirty="0" smtClean="0">
                <a:solidFill>
                  <a:srgbClr val="00B050"/>
                </a:solidFill>
              </a:rPr>
              <a:t>-s, </a:t>
            </a:r>
            <a:r>
              <a:rPr lang="en-US" b="1" noProof="0" dirty="0" smtClean="0">
                <a:solidFill>
                  <a:srgbClr val="00B050"/>
                </a:solidFill>
              </a:rPr>
              <a:t>b</a:t>
            </a:r>
            <a:r>
              <a:rPr lang="en-US" noProof="0" dirty="0" smtClean="0">
                <a:solidFill>
                  <a:srgbClr val="00B050"/>
                </a:solidFill>
              </a:rPr>
              <a:t>-s</a:t>
            </a:r>
          </a:p>
          <a:p>
            <a:pPr marL="0" indent="0">
              <a:buNone/>
            </a:pPr>
            <a:r>
              <a:rPr lang="en-US" noProof="0" dirty="0" smtClean="0"/>
              <a:t>hold </a:t>
            </a:r>
            <a:r>
              <a:rPr lang="en-US" noProof="0" dirty="0" smtClean="0">
                <a:solidFill>
                  <a:srgbClr val="C00000"/>
                </a:solidFill>
              </a:rPr>
              <a:t>on</a:t>
            </a:r>
          </a:p>
          <a:p>
            <a:pPr marL="0" indent="0">
              <a:buNone/>
            </a:pPr>
            <a:r>
              <a:rPr lang="en-US" noProof="0" dirty="0" smtClean="0"/>
              <a:t>plot(xx, </a:t>
            </a:r>
            <a:r>
              <a:rPr lang="en-US" noProof="0" dirty="0" err="1" smtClean="0"/>
              <a:t>yy</a:t>
            </a:r>
            <a:r>
              <a:rPr lang="en-US" noProof="0" dirty="0" smtClean="0"/>
              <a:t>, </a:t>
            </a:r>
            <a:r>
              <a:rPr lang="en-US" noProof="0" dirty="0" smtClean="0">
                <a:solidFill>
                  <a:srgbClr val="C00000"/>
                </a:solidFill>
              </a:rPr>
              <a:t>'-r'</a:t>
            </a:r>
            <a:r>
              <a:rPr lang="en-US" noProof="0" dirty="0" smtClean="0"/>
              <a:t>) </a:t>
            </a:r>
            <a:r>
              <a:rPr lang="en-US" noProof="0" dirty="0" smtClean="0">
                <a:solidFill>
                  <a:srgbClr val="00B050"/>
                </a:solidFill>
              </a:rPr>
              <a:t>% plot the fitted curve</a:t>
            </a:r>
          </a:p>
          <a:p>
            <a:pPr marL="0" indent="0">
              <a:buNone/>
            </a:pPr>
            <a:r>
              <a:rPr lang="en-US" noProof="0" dirty="0" smtClean="0"/>
              <a:t>hold </a:t>
            </a:r>
            <a:r>
              <a:rPr lang="en-US" noProof="0" dirty="0" smtClean="0">
                <a:solidFill>
                  <a:srgbClr val="C00000"/>
                </a:solidFill>
              </a:rPr>
              <a:t>off</a:t>
            </a:r>
            <a:endParaRPr lang="en-US" noProof="0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798578" y="1678533"/>
            <a:ext cx="4168140" cy="3683814"/>
            <a:chOff x="4798578" y="1587093"/>
            <a:chExt cx="4168140" cy="368381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8578" y="1587093"/>
              <a:ext cx="4168140" cy="368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Arrow Connector 6"/>
            <p:cNvCxnSpPr/>
            <p:nvPr/>
          </p:nvCxnSpPr>
          <p:spPr bwMode="auto">
            <a:xfrm flipH="1">
              <a:off x="5797296" y="4105656"/>
              <a:ext cx="109728" cy="41148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Arrow Connector 10"/>
            <p:cNvCxnSpPr/>
            <p:nvPr/>
          </p:nvCxnSpPr>
          <p:spPr bwMode="auto">
            <a:xfrm>
              <a:off x="6986016" y="3703320"/>
              <a:ext cx="274320" cy="31546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Arrow Connector 12"/>
            <p:cNvCxnSpPr/>
            <p:nvPr/>
          </p:nvCxnSpPr>
          <p:spPr bwMode="auto">
            <a:xfrm>
              <a:off x="7717536" y="2928366"/>
              <a:ext cx="338328" cy="15773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54808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Nonlinear Least Squares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noProof="0" dirty="0" smtClean="0"/>
                  <a:t>The estimation for bundle adjustment is highly </a:t>
                </a:r>
                <a:r>
                  <a:rPr lang="en-US" i="1" noProof="0" dirty="0" smtClean="0"/>
                  <a:t>nonlinear</a:t>
                </a:r>
                <a:r>
                  <a:rPr lang="en-US" noProof="0" dirty="0" smtClean="0"/>
                  <a:t> (rotations, projections, …)</a:t>
                </a:r>
              </a:p>
              <a:p>
                <a:r>
                  <a:rPr lang="en-US" noProof="0" dirty="0" smtClean="0"/>
                  <a:t>Formally, instead of linear </a:t>
                </a:r>
                <a14:m>
                  <m:oMath xmlns:m="http://schemas.openxmlformats.org/officeDocument/2006/math">
                    <m:r>
                      <a:rPr lang="en-US" b="1" i="1" noProof="0">
                        <a:latin typeface="Cambria Math"/>
                      </a:rPr>
                      <m:t>𝒓</m:t>
                    </m:r>
                    <m:r>
                      <a:rPr lang="en-US" b="1" i="1" noProof="0">
                        <a:latin typeface="Cambria Math"/>
                      </a:rPr>
                      <m:t>=</m:t>
                    </m:r>
                    <m:r>
                      <a:rPr lang="en-US" b="1" i="1" noProof="0">
                        <a:latin typeface="Cambria Math"/>
                      </a:rPr>
                      <m:t>𝒃</m:t>
                    </m:r>
                    <m:r>
                      <a:rPr lang="en-US" i="1" noProof="0">
                        <a:latin typeface="Cambria Math"/>
                      </a:rPr>
                      <m:t>−</m:t>
                    </m:r>
                    <m:r>
                      <a:rPr lang="en-US" i="1" noProof="0">
                        <a:latin typeface="Cambria Math"/>
                      </a:rPr>
                      <m:t>𝐴</m:t>
                    </m:r>
                    <m:r>
                      <a:rPr lang="en-US" b="1" i="1" noProof="0">
                        <a:latin typeface="Cambria Math"/>
                      </a:rPr>
                      <m:t>𝒙</m:t>
                    </m:r>
                  </m:oMath>
                </a14:m>
                <a:r>
                  <a:rPr lang="en-US" noProof="0" dirty="0" smtClean="0"/>
                  <a:t> we now have </a:t>
                </a:r>
                <a14:m>
                  <m:oMath xmlns:m="http://schemas.openxmlformats.org/officeDocument/2006/math">
                    <m:r>
                      <a:rPr lang="en-US" b="1" i="1" noProof="0">
                        <a:latin typeface="Cambria Math"/>
                      </a:rPr>
                      <m:t>𝒓</m:t>
                    </m:r>
                    <m:r>
                      <a:rPr lang="en-US" b="1" i="1" noProof="0">
                        <a:latin typeface="Cambria Math"/>
                      </a:rPr>
                      <m:t>=</m:t>
                    </m:r>
                    <m:r>
                      <a:rPr lang="en-US" b="1" i="1" noProof="0">
                        <a:latin typeface="Cambria Math"/>
                      </a:rPr>
                      <m:t>𝒃</m:t>
                    </m:r>
                    <m:r>
                      <a:rPr lang="en-US" i="1" noProof="0">
                        <a:latin typeface="Cambria Math"/>
                      </a:rPr>
                      <m:t>−</m:t>
                    </m:r>
                    <m:r>
                      <a:rPr lang="en-US" b="0" i="1" noProof="0" smtClean="0">
                        <a:latin typeface="Cambria Math"/>
                      </a:rPr>
                      <m:t>h</m:t>
                    </m:r>
                    <m:d>
                      <m:dPr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noProof="0">
                            <a:latin typeface="Cambria Math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noProof="0" dirty="0" smtClean="0"/>
                  <a:t> with nonlinear function </a:t>
                </a:r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</a:rPr>
                      <m:t>h</m:t>
                    </m:r>
                    <m:d>
                      <m:dPr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 noProof="0" smtClean="0">
                            <a:latin typeface="Cambria Math"/>
                            <a:ea typeface="Cambria Math"/>
                          </a:rPr>
                          <m:t>∙</m:t>
                        </m:r>
                      </m:e>
                    </m:d>
                  </m:oMath>
                </a14:m>
                <a:endParaRPr lang="en-US" noProof="0" dirty="0" smtClean="0"/>
              </a:p>
              <a:p>
                <a:r>
                  <a:rPr lang="en-US" noProof="0" dirty="0" smtClean="0"/>
                  <a:t>To minimize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noProof="0" smtClean="0">
                        <a:latin typeface="Cambria Math"/>
                      </a:rPr>
                      <m:t>s</m:t>
                    </m:r>
                    <m:r>
                      <a:rPr lang="en-US" b="0" i="0" noProof="0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 noProof="0" smtClean="0">
                            <a:latin typeface="Cambria Math"/>
                          </a:rPr>
                          <m:t>𝒓</m:t>
                        </m:r>
                      </m:e>
                      <m:sup>
                        <m:r>
                          <a:rPr lang="en-US" b="0" i="1" noProof="0" smtClean="0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b="1" i="1" noProof="0" smtClean="0">
                        <a:latin typeface="Cambria Math"/>
                      </a:rPr>
                      <m:t>𝒓</m:t>
                    </m:r>
                  </m:oMath>
                </a14:m>
                <a:r>
                  <a:rPr lang="en-US" noProof="0" dirty="0" smtClean="0"/>
                  <a:t>,</a:t>
                </a:r>
                <a:br>
                  <a:rPr lang="en-US" noProof="0" dirty="0" smtClean="0"/>
                </a:br>
                <a:r>
                  <a:rPr lang="en-US" noProof="0" dirty="0" smtClean="0"/>
                  <a:t>we again set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noProof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i="1" noProof="0" smtClean="0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𝑠</m:t>
                        </m:r>
                      </m:num>
                      <m:den>
                        <m:r>
                          <a:rPr lang="en-US" i="1" noProof="0" smtClean="0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US" b="1" i="1" noProof="0" smtClean="0">
                            <a:latin typeface="Cambria Math"/>
                            <a:ea typeface="Cambria Math"/>
                          </a:rPr>
                          <m:t>𝒙</m:t>
                        </m:r>
                      </m:den>
                    </m:f>
                    <m:r>
                      <a:rPr lang="en-US" b="0" i="1" noProof="0" smtClean="0">
                        <a:latin typeface="Cambria Math"/>
                      </a:rPr>
                      <m:t>=2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i="1" noProof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b="1" i="1" noProof="0">
                                <a:latin typeface="Cambria Math"/>
                                <a:ea typeface="Cambria Math"/>
                              </a:rPr>
                              <m:t>𝒓</m:t>
                            </m:r>
                          </m:e>
                          <m:sub>
                            <m:r>
                              <a:rPr lang="en-US" i="1" noProof="0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  <m:f>
                          <m:fPr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 noProof="0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i="1" noProof="0" smtClean="0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1" i="1" noProof="0">
                                    <a:latin typeface="Cambria Math"/>
                                    <a:ea typeface="Cambria Math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en-US" b="0" i="1" noProof="0" smtClean="0">
                                    <a:latin typeface="Cambria Math"/>
                                    <a:ea typeface="Cambria Math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 noProof="0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  <m:r>
                              <a:rPr lang="en-US" b="1" i="1" noProof="0">
                                <a:latin typeface="Cambria Math"/>
                                <a:ea typeface="Cambria Math"/>
                              </a:rPr>
                              <m:t>𝒙</m:t>
                            </m:r>
                          </m:den>
                        </m:f>
                      </m:e>
                    </m:nary>
                    <m:r>
                      <a:rPr lang="en-US" b="0" i="1" noProof="0" smtClean="0">
                        <a:latin typeface="Cambria Math"/>
                      </a:rPr>
                      <m:t>=0</m:t>
                    </m:r>
                  </m:oMath>
                </a14:m>
                <a:endParaRPr lang="en-US" noProof="0" dirty="0" smtClean="0"/>
              </a:p>
              <a:p>
                <a:r>
                  <a:rPr lang="en-US" noProof="0" dirty="0" smtClean="0"/>
                  <a:t>Instead of directly getting </a:t>
                </a:r>
                <a14:m>
                  <m:oMath xmlns:m="http://schemas.openxmlformats.org/officeDocument/2006/math">
                    <m:r>
                      <a:rPr lang="en-US" b="1" i="1" noProof="0">
                        <a:latin typeface="Cambria Math"/>
                      </a:rPr>
                      <m:t>𝒙</m:t>
                    </m:r>
                  </m:oMath>
                </a14:m>
                <a:r>
                  <a:rPr lang="en-US" noProof="0" dirty="0" smtClean="0"/>
                  <a:t>,</a:t>
                </a:r>
                <a:br>
                  <a:rPr lang="en-US" noProof="0" dirty="0" smtClean="0"/>
                </a:br>
                <a:r>
                  <a:rPr lang="en-US" noProof="0" dirty="0" smtClean="0"/>
                  <a:t>at iteration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/>
                        <a:ea typeface="Cambria Math"/>
                      </a:rPr>
                      <m:t>𝑘</m:t>
                    </m:r>
                  </m:oMath>
                </a14:m>
                <a:r>
                  <a:rPr lang="en-US" noProof="0" dirty="0" smtClean="0"/>
                  <a:t>, we improve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b="1" i="1" noProof="0">
                            <a:latin typeface="Cambria Math"/>
                            <a:ea typeface="Cambria Math"/>
                          </a:rPr>
                        </m:ctrlPr>
                      </m:sPrePr>
                      <m:sub/>
                      <m:sup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𝑘</m:t>
                        </m:r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+1</m:t>
                        </m:r>
                      </m:sup>
                      <m:e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𝒙</m:t>
                        </m:r>
                      </m:e>
                    </m:sPre>
                    <m:r>
                      <a:rPr lang="en-US" b="1" i="1" noProof="0" smtClean="0">
                        <a:latin typeface="Cambria Math"/>
                        <a:ea typeface="Cambria Math"/>
                      </a:rPr>
                      <m:t>=</m:t>
                    </m:r>
                    <m:sPre>
                      <m:sPrePr>
                        <m:ctrlPr>
                          <a:rPr lang="en-US" b="1" i="1" noProof="0">
                            <a:latin typeface="Cambria Math"/>
                            <a:ea typeface="Cambria Math"/>
                          </a:rPr>
                        </m:ctrlPr>
                      </m:sPrePr>
                      <m:sub/>
                      <m:sup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𝑘</m:t>
                        </m:r>
                      </m:sup>
                      <m:e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𝒙</m:t>
                        </m:r>
                      </m:e>
                    </m:sPre>
                    <m:r>
                      <a:rPr lang="en-US" b="1" i="1" noProof="0" smtClean="0">
                        <a:latin typeface="Cambria Math"/>
                        <a:ea typeface="Cambria Math"/>
                      </a:rPr>
                      <m:t>+∆</m:t>
                    </m:r>
                    <m:r>
                      <a:rPr lang="en-US" b="1" i="1" noProof="0" smtClean="0">
                        <a:latin typeface="Cambria Math"/>
                        <a:ea typeface="Cambria Math"/>
                      </a:rPr>
                      <m:t>𝒙</m:t>
                    </m:r>
                  </m:oMath>
                </a14:m>
                <a:endParaRPr lang="en-US" noProof="0" dirty="0" smtClean="0"/>
              </a:p>
              <a:p>
                <a:r>
                  <a:rPr lang="en-US" noProof="0" dirty="0" smtClean="0"/>
                  <a:t>To solve this, we shall</a:t>
                </a:r>
              </a:p>
              <a:p>
                <a:pPr lvl="1"/>
                <a:r>
                  <a:rPr lang="en-US" noProof="0" dirty="0" smtClean="0"/>
                  <a:t>Linearize the problem using Taylor expansion</a:t>
                </a:r>
                <a:endParaRPr lang="en-US" noProof="0" dirty="0"/>
              </a:p>
              <a:p>
                <a:pPr lvl="1"/>
                <a:r>
                  <a:rPr lang="en-US" noProof="0" dirty="0"/>
                  <a:t>Assume Gaussian noise to be able to </a:t>
                </a:r>
                <a:r>
                  <a:rPr lang="en-US" noProof="0" dirty="0" smtClean="0"/>
                  <a:t>do that</a:t>
                </a:r>
              </a:p>
              <a:p>
                <a:endParaRPr lang="en-US" noProof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329" t="-1144" b="-3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39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Nonlinear Least Squares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32537" y="765175"/>
                <a:ext cx="8713788" cy="568134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noProof="0" dirty="0" smtClean="0"/>
                  <a:t>We call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b="1" i="1" noProof="0">
                            <a:latin typeface="Cambria Math"/>
                            <a:ea typeface="Cambria Math"/>
                          </a:rPr>
                        </m:ctrlPr>
                      </m:sPrePr>
                      <m:sub/>
                      <m:sup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𝑘</m:t>
                        </m:r>
                      </m:sup>
                      <m:e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𝒙</m:t>
                        </m:r>
                      </m:e>
                    </m:sPre>
                  </m:oMath>
                </a14:m>
                <a:r>
                  <a:rPr lang="en-US" noProof="0" dirty="0" smtClean="0"/>
                  <a:t> our </a:t>
                </a:r>
                <a:r>
                  <a:rPr lang="en-US" i="1" noProof="0" dirty="0" smtClean="0"/>
                  <a:t>linearization point</a:t>
                </a:r>
              </a:p>
              <a:p>
                <a:r>
                  <a:rPr lang="en-US" noProof="0" dirty="0" smtClean="0"/>
                  <a:t>Approximate</a:t>
                </a:r>
                <a:r>
                  <a:rPr lang="en-US" i="1" noProof="0" dirty="0" smtClean="0">
                    <a:latin typeface="Cambria Math"/>
                  </a:rPr>
                  <a:t/>
                </a:r>
                <a:br>
                  <a:rPr lang="en-US" i="1" noProof="0" dirty="0" smtClean="0">
                    <a:latin typeface="Cambria Math"/>
                  </a:rPr>
                </a:br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</a:rPr>
                      <m:t>h</m:t>
                    </m:r>
                    <m:d>
                      <m:dPr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noProof="0">
                            <a:latin typeface="Cambria Math"/>
                          </a:rPr>
                          <m:t>𝒙</m:t>
                        </m:r>
                      </m:e>
                    </m:d>
                    <m:r>
                      <a:rPr lang="en-US" b="0" i="1" noProof="0" smtClean="0">
                        <a:latin typeface="Cambria Math"/>
                        <a:ea typeface="Cambria Math"/>
                      </a:rPr>
                      <m:t>≈</m:t>
                    </m:r>
                    <m:r>
                      <a:rPr lang="en-US" i="1" noProof="0">
                        <a:latin typeface="Cambria Math"/>
                      </a:rPr>
                      <m:t>h</m:t>
                    </m:r>
                    <m:d>
                      <m:dPr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sPre>
                          <m:sPrePr>
                            <m:ctrlPr>
                              <a:rPr lang="en-US" b="1" i="1" noProof="0">
                                <a:latin typeface="Cambria Math"/>
                                <a:ea typeface="Cambria Math"/>
                              </a:rPr>
                            </m:ctrlPr>
                          </m:sPrePr>
                          <m:sub/>
                          <m:sup>
                            <m:r>
                              <a:rPr lang="en-US" i="1" noProof="0">
                                <a:latin typeface="Cambria Math"/>
                                <a:ea typeface="Cambria Math"/>
                              </a:rPr>
                              <m:t>𝑘</m:t>
                            </m:r>
                          </m:sup>
                          <m:e>
                            <m:r>
                              <a:rPr lang="en-US" b="1" i="1" noProof="0">
                                <a:latin typeface="Cambria Math"/>
                                <a:ea typeface="Cambria Math"/>
                              </a:rPr>
                              <m:t>𝒙</m:t>
                            </m:r>
                          </m:e>
                        </m:sPre>
                      </m:e>
                    </m:d>
                    <m:r>
                      <a:rPr lang="en-US" b="0" i="1" noProof="0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i="1" noProof="0">
                            <a:latin typeface="Cambria Math"/>
                          </a:rPr>
                        </m:ctrlPr>
                      </m:fPr>
                      <m:num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US" i="1" noProof="0">
                            <a:latin typeface="Cambria Math"/>
                          </a:rPr>
                          <m:t>h</m:t>
                        </m:r>
                        <m:d>
                          <m:dPr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dPr>
                          <m:e>
                            <m:sPre>
                              <m:sPrePr>
                                <m:ctrlPr>
                                  <a:rPr lang="en-US" b="1" i="1" noProof="0">
                                    <a:latin typeface="Cambria Math"/>
                                    <a:ea typeface="Cambria Math"/>
                                  </a:rPr>
                                </m:ctrlPr>
                              </m:sPrePr>
                              <m:sub/>
                              <m:sup>
                                <m:r>
                                  <a:rPr lang="en-US" i="1" noProof="0">
                                    <a:latin typeface="Cambria Math"/>
                                    <a:ea typeface="Cambria Math"/>
                                  </a:rPr>
                                  <m:t>𝑘</m:t>
                                </m:r>
                              </m:sup>
                              <m:e>
                                <m:r>
                                  <a:rPr lang="en-US" b="1" i="1" noProof="0">
                                    <a:latin typeface="Cambria Math"/>
                                    <a:ea typeface="Cambria Math"/>
                                  </a:rPr>
                                  <m:t>𝒙</m:t>
                                </m:r>
                              </m:e>
                            </m:sPre>
                          </m:e>
                        </m:d>
                      </m:num>
                      <m:den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𝒙</m:t>
                        </m:r>
                      </m:den>
                    </m:f>
                    <m:d>
                      <m:dPr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𝒙</m:t>
                        </m:r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−</m:t>
                        </m:r>
                        <m:sPre>
                          <m:sPrePr>
                            <m:ctrlPr>
                              <a:rPr lang="en-US" b="1" i="1" noProof="0">
                                <a:latin typeface="Cambria Math"/>
                                <a:ea typeface="Cambria Math"/>
                              </a:rPr>
                            </m:ctrlPr>
                          </m:sPrePr>
                          <m:sub/>
                          <m:sup>
                            <m:r>
                              <a:rPr lang="en-US" i="1" noProof="0">
                                <a:latin typeface="Cambria Math"/>
                                <a:ea typeface="Cambria Math"/>
                              </a:rPr>
                              <m:t>𝑘</m:t>
                            </m:r>
                          </m:sup>
                          <m:e>
                            <m:r>
                              <a:rPr lang="en-US" b="1" i="1" noProof="0">
                                <a:latin typeface="Cambria Math"/>
                                <a:ea typeface="Cambria Math"/>
                              </a:rPr>
                              <m:t>𝒙</m:t>
                            </m:r>
                          </m:e>
                        </m:sPre>
                      </m:e>
                    </m:d>
                    <m:r>
                      <a:rPr lang="en-US" b="0" i="1" noProof="0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i="1" noProof="0">
                        <a:latin typeface="Cambria Math"/>
                      </a:rPr>
                      <m:t>h</m:t>
                    </m:r>
                    <m:d>
                      <m:dPr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sPre>
                          <m:sPrePr>
                            <m:ctrlPr>
                              <a:rPr lang="en-US" b="1" i="1" noProof="0">
                                <a:latin typeface="Cambria Math"/>
                                <a:ea typeface="Cambria Math"/>
                              </a:rPr>
                            </m:ctrlPr>
                          </m:sPrePr>
                          <m:sub/>
                          <m:sup>
                            <m:r>
                              <a:rPr lang="en-US" i="1" noProof="0">
                                <a:latin typeface="Cambria Math"/>
                                <a:ea typeface="Cambria Math"/>
                              </a:rPr>
                              <m:t>𝑘</m:t>
                            </m:r>
                          </m:sup>
                          <m:e>
                            <m:r>
                              <a:rPr lang="en-US" b="1" i="1" noProof="0">
                                <a:latin typeface="Cambria Math"/>
                                <a:ea typeface="Cambria Math"/>
                              </a:rPr>
                              <m:t>𝒙</m:t>
                            </m:r>
                          </m:e>
                        </m:sPre>
                      </m:e>
                    </m:d>
                    <m:r>
                      <a:rPr lang="en-US" b="1" i="1" noProof="0" smtClean="0">
                        <a:latin typeface="Cambria Math"/>
                        <a:ea typeface="Cambria Math"/>
                      </a:rPr>
                      <m:t>+</m:t>
                    </m:r>
                    <m:r>
                      <a:rPr lang="en-US" b="1" i="1" noProof="0" smtClean="0">
                        <a:latin typeface="Cambria Math"/>
                        <a:ea typeface="Cambria Math"/>
                      </a:rPr>
                      <m:t>𝑱</m:t>
                    </m:r>
                    <m:r>
                      <a:rPr lang="en-US" b="1" i="1" noProof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b="1" i="1" noProof="0">
                        <a:latin typeface="Cambria Math"/>
                        <a:ea typeface="Cambria Math"/>
                      </a:rPr>
                      <m:t>𝒙</m:t>
                    </m:r>
                  </m:oMath>
                </a14:m>
                <a:r>
                  <a:rPr lang="en-US" b="1" i="1" noProof="0" dirty="0" smtClean="0">
                    <a:latin typeface="Cambria Math"/>
                    <a:ea typeface="Cambria Math"/>
                  </a:rPr>
                  <a:t> </a:t>
                </a:r>
              </a:p>
              <a:p>
                <a:r>
                  <a:rPr lang="en-US" noProof="0" dirty="0" smtClean="0"/>
                  <a:t>The Jacobian </a:t>
                </a:r>
                <a14:m>
                  <m:oMath xmlns:m="http://schemas.openxmlformats.org/officeDocument/2006/math">
                    <m:r>
                      <a:rPr lang="en-US" b="1" i="1" noProof="0">
                        <a:latin typeface="Cambria Math"/>
                        <a:ea typeface="Cambria Math"/>
                      </a:rPr>
                      <m:t>𝑱</m:t>
                    </m:r>
                  </m:oMath>
                </a14:m>
                <a:r>
                  <a:rPr lang="en-US" noProof="0" dirty="0" smtClean="0"/>
                  <a:t> changes with the linearization</a:t>
                </a:r>
              </a:p>
              <a:p>
                <a:r>
                  <a:rPr lang="en-US" noProof="0" dirty="0" smtClean="0"/>
                  <a:t>At step </a:t>
                </a:r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  <a:ea typeface="Cambria Math"/>
                      </a:rPr>
                      <m:t>𝑘</m:t>
                    </m:r>
                  </m:oMath>
                </a14:m>
                <a:r>
                  <a:rPr lang="en-US" noProof="0" dirty="0" smtClean="0"/>
                  <a:t>, we solve linearized problem</a:t>
                </a:r>
                <a:br>
                  <a:rPr lang="en-US" noProof="0" dirty="0" smtClean="0"/>
                </a:br>
                <a14:m>
                  <m:oMath xmlns:m="http://schemas.openxmlformats.org/officeDocument/2006/math">
                    <m:r>
                      <a:rPr lang="en-US" i="1" noProof="0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b="1" i="1" noProof="0" smtClean="0">
                        <a:latin typeface="Cambria Math"/>
                        <a:ea typeface="Cambria Math"/>
                      </a:rPr>
                      <m:t>𝒃</m:t>
                    </m:r>
                    <m:r>
                      <a:rPr lang="en-US" b="1" i="1" noProof="0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b="1" i="1" noProof="0" smtClean="0">
                        <a:latin typeface="Cambria Math"/>
                        <a:ea typeface="Cambria Math"/>
                      </a:rPr>
                      <m:t>𝒃</m:t>
                    </m:r>
                    <m:r>
                      <a:rPr lang="en-US" b="1" i="1" noProof="0" smtClean="0">
                        <a:latin typeface="Cambria Math"/>
                        <a:ea typeface="Cambria Math"/>
                      </a:rPr>
                      <m:t>−</m:t>
                    </m:r>
                    <m:r>
                      <a:rPr lang="en-US" i="1" noProof="0">
                        <a:latin typeface="Cambria Math"/>
                      </a:rPr>
                      <m:t>h</m:t>
                    </m:r>
                    <m:d>
                      <m:dPr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sPre>
                          <m:sPrePr>
                            <m:ctrlPr>
                              <a:rPr lang="en-US" b="1" i="1" noProof="0">
                                <a:latin typeface="Cambria Math"/>
                                <a:ea typeface="Cambria Math"/>
                              </a:rPr>
                            </m:ctrlPr>
                          </m:sPrePr>
                          <m:sub/>
                          <m:sup>
                            <m:r>
                              <a:rPr lang="en-US" i="1" noProof="0">
                                <a:latin typeface="Cambria Math"/>
                                <a:ea typeface="Cambria Math"/>
                              </a:rPr>
                              <m:t>𝑘</m:t>
                            </m:r>
                          </m:sup>
                          <m:e>
                            <m:r>
                              <a:rPr lang="en-US" b="1" i="1" noProof="0">
                                <a:latin typeface="Cambria Math"/>
                                <a:ea typeface="Cambria Math"/>
                              </a:rPr>
                              <m:t>𝒙</m:t>
                            </m:r>
                          </m:e>
                        </m:sPre>
                      </m:e>
                    </m:d>
                  </m:oMath>
                </a14:m>
                <a:r>
                  <a:rPr lang="en-US" noProof="0" dirty="0" smtClean="0"/>
                  <a:t> ,</a:t>
                </a:r>
                <a:br>
                  <a:rPr lang="en-US" noProof="0" dirty="0" smtClean="0"/>
                </a:br>
                <a14:m>
                  <m:oMath xmlns:m="http://schemas.openxmlformats.org/officeDocument/2006/math">
                    <m:r>
                      <a:rPr lang="en-US" b="1" i="1" noProof="0" smtClean="0">
                        <a:latin typeface="Cambria Math"/>
                      </a:rPr>
                      <m:t>𝒓</m:t>
                    </m:r>
                    <m:r>
                      <a:rPr lang="en-US" b="0" i="0" noProof="0" smtClean="0">
                        <a:latin typeface="Cambria Math"/>
                      </a:rPr>
                      <m:t>=</m:t>
                    </m:r>
                    <m:r>
                      <a:rPr lang="en-US" b="1" i="1" noProof="0" smtClean="0">
                        <a:latin typeface="Cambria Math"/>
                      </a:rPr>
                      <m:t>𝒃</m:t>
                    </m:r>
                    <m:r>
                      <a:rPr lang="en-US" b="1" i="1" noProof="0" smtClean="0">
                        <a:latin typeface="Cambria Math"/>
                      </a:rPr>
                      <m:t>−</m:t>
                    </m:r>
                    <m:r>
                      <a:rPr lang="en-US" i="1" noProof="0">
                        <a:latin typeface="Cambria Math"/>
                      </a:rPr>
                      <m:t>h</m:t>
                    </m:r>
                    <m:d>
                      <m:dPr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noProof="0" smtClean="0">
                            <a:latin typeface="Cambria Math"/>
                          </a:rPr>
                          <m:t>𝒙</m:t>
                        </m:r>
                      </m:e>
                    </m:d>
                    <m:r>
                      <a:rPr lang="en-US" b="0" i="0" noProof="0" smtClean="0">
                        <a:latin typeface="Cambria Math"/>
                        <a:ea typeface="Cambria Math"/>
                      </a:rPr>
                      <m:t>=</m:t>
                    </m:r>
                    <m:d>
                      <m:dPr>
                        <m:ctrlPr>
                          <a:rPr lang="en-US" b="0" i="1" noProof="0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𝒃</m:t>
                        </m:r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US" i="1" noProof="0">
                            <a:latin typeface="Cambria Math"/>
                          </a:rPr>
                          <m:t>h</m:t>
                        </m:r>
                        <m:d>
                          <m:dPr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dPr>
                          <m:e>
                            <m:sPre>
                              <m:sPrePr>
                                <m:ctrlPr>
                                  <a:rPr lang="en-US" b="1" i="1" noProof="0">
                                    <a:latin typeface="Cambria Math"/>
                                    <a:ea typeface="Cambria Math"/>
                                  </a:rPr>
                                </m:ctrlPr>
                              </m:sPrePr>
                              <m:sub/>
                              <m:sup>
                                <m:r>
                                  <a:rPr lang="en-US" i="1" noProof="0">
                                    <a:latin typeface="Cambria Math"/>
                                    <a:ea typeface="Cambria Math"/>
                                  </a:rPr>
                                  <m:t>𝑘</m:t>
                                </m:r>
                              </m:sup>
                              <m:e>
                                <m:r>
                                  <a:rPr lang="en-US" b="1" i="1" noProof="0">
                                    <a:latin typeface="Cambria Math"/>
                                    <a:ea typeface="Cambria Math"/>
                                  </a:rPr>
                                  <m:t>𝒙</m:t>
                                </m:r>
                              </m:e>
                            </m:sPre>
                          </m:e>
                        </m:d>
                      </m:e>
                    </m:d>
                    <m:r>
                      <a:rPr lang="en-US" b="0" i="1" noProof="0" smtClean="0">
                        <a:latin typeface="Cambria Math"/>
                        <a:ea typeface="Cambria Math"/>
                      </a:rPr>
                      <m:t>+</m:t>
                    </m:r>
                    <m:d>
                      <m:dPr>
                        <m:ctrlPr>
                          <a:rPr lang="en-US" b="0" i="1" noProof="0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 noProof="0">
                            <a:latin typeface="Cambria Math"/>
                          </a:rPr>
                          <m:t>h</m:t>
                        </m:r>
                        <m:d>
                          <m:dPr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dPr>
                          <m:e>
                            <m:sPre>
                              <m:sPrePr>
                                <m:ctrlPr>
                                  <a:rPr lang="en-US" b="1" i="1" noProof="0">
                                    <a:latin typeface="Cambria Math"/>
                                    <a:ea typeface="Cambria Math"/>
                                  </a:rPr>
                                </m:ctrlPr>
                              </m:sPrePr>
                              <m:sub/>
                              <m:sup>
                                <m:r>
                                  <a:rPr lang="en-US" i="1" noProof="0">
                                    <a:latin typeface="Cambria Math"/>
                                    <a:ea typeface="Cambria Math"/>
                                  </a:rPr>
                                  <m:t>𝑘</m:t>
                                </m:r>
                              </m:sup>
                              <m:e>
                                <m:r>
                                  <a:rPr lang="en-US" b="1" i="1" noProof="0">
                                    <a:latin typeface="Cambria Math"/>
                                    <a:ea typeface="Cambria Math"/>
                                  </a:rPr>
                                  <m:t>𝒙</m:t>
                                </m:r>
                              </m:e>
                            </m:sPre>
                          </m:e>
                        </m:d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US" i="1" noProof="0">
                            <a:latin typeface="Cambria Math"/>
                          </a:rPr>
                          <m:t>h</m:t>
                        </m:r>
                        <m:d>
                          <m:dPr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1" i="1" noProof="0">
                                <a:latin typeface="Cambria Math"/>
                              </a:rPr>
                              <m:t>𝒙</m:t>
                            </m:r>
                          </m:e>
                        </m:d>
                      </m:e>
                    </m:d>
                  </m:oMath>
                </a14:m>
                <a:r>
                  <a:rPr lang="en-US" noProof="0" dirty="0" smtClean="0"/>
                  <a:t> ,</a:t>
                </a:r>
                <a:br>
                  <a:rPr lang="en-US" noProof="0" dirty="0" smtClean="0"/>
                </a:br>
                <a14:m>
                  <m:oMath xmlns:m="http://schemas.openxmlformats.org/officeDocument/2006/math">
                    <m:r>
                      <a:rPr lang="en-US" b="1" i="1" noProof="0">
                        <a:latin typeface="Cambria Math"/>
                      </a:rPr>
                      <m:t>𝒓</m:t>
                    </m:r>
                  </m:oMath>
                </a14:m>
                <a:r>
                  <a:rPr lang="en-US" noProof="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  <a:ea typeface="Cambria Math"/>
                      </a:rPr>
                      <m:t>≈</m:t>
                    </m:r>
                    <m:r>
                      <a:rPr lang="en-US" i="1" noProof="0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b="1" i="1" noProof="0" smtClean="0">
                        <a:latin typeface="Cambria Math"/>
                        <a:ea typeface="Cambria Math"/>
                      </a:rPr>
                      <m:t>𝒃</m:t>
                    </m:r>
                    <m:r>
                      <a:rPr lang="en-US" b="1" i="1" noProof="0" smtClean="0">
                        <a:latin typeface="Cambria Math"/>
                        <a:ea typeface="Cambria Math"/>
                      </a:rPr>
                      <m:t>−</m:t>
                    </m:r>
                    <m:r>
                      <a:rPr lang="en-US" b="1" i="1" noProof="0">
                        <a:latin typeface="Cambria Math"/>
                        <a:ea typeface="Cambria Math"/>
                      </a:rPr>
                      <m:t>𝑱</m:t>
                    </m:r>
                    <m:r>
                      <a:rPr lang="en-US" b="1" i="1" noProof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b="1" i="1" noProof="0">
                        <a:latin typeface="Cambria Math"/>
                        <a:ea typeface="Cambria Math"/>
                      </a:rPr>
                      <m:t>𝒙</m:t>
                    </m:r>
                  </m:oMath>
                </a14:m>
                <a:r>
                  <a:rPr lang="en-US" b="1" i="1" noProof="0" dirty="0" smtClean="0">
                    <a:ea typeface="Cambria Math"/>
                  </a:rPr>
                  <a:t> </a:t>
                </a:r>
                <a:r>
                  <a:rPr lang="en-US" noProof="0" dirty="0" smtClean="0">
                    <a:ea typeface="Cambria Math"/>
                  </a:rPr>
                  <a:t>and that is a linear model!</a:t>
                </a:r>
                <a:endParaRPr lang="en-US" noProof="0" dirty="0">
                  <a:ea typeface="Cambria Math"/>
                </a:endParaRPr>
              </a:p>
              <a:p>
                <a:r>
                  <a:rPr lang="en-US" noProof="0" dirty="0" smtClean="0"/>
                  <a:t>Solve familiar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noProof="0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𝑱</m:t>
                        </m:r>
                      </m:e>
                      <m:sup>
                        <m:r>
                          <a:rPr lang="en-US" b="1" i="1" noProof="0" smtClean="0">
                            <a:latin typeface="Cambria Math"/>
                            <a:ea typeface="Cambria Math"/>
                          </a:rPr>
                          <m:t>𝑻</m:t>
                        </m:r>
                      </m:sup>
                    </m:sSup>
                    <m:r>
                      <a:rPr lang="en-US" b="1" i="1" noProof="0">
                        <a:latin typeface="Cambria Math"/>
                        <a:ea typeface="Cambria Math"/>
                      </a:rPr>
                      <m:t>𝑱</m:t>
                    </m:r>
                    <m:r>
                      <a:rPr lang="en-US" b="1" i="1" noProof="0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b="1" i="1" noProof="0" smtClean="0">
                        <a:latin typeface="Cambria Math"/>
                        <a:ea typeface="Cambria Math"/>
                      </a:rPr>
                      <m:t>𝒙</m:t>
                    </m:r>
                    <m:r>
                      <a:rPr lang="en-US" b="1" i="1" noProof="0" smtClean="0"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en-US" b="1" i="1" noProof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𝑱</m:t>
                        </m:r>
                      </m:e>
                      <m:sup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𝑻</m:t>
                        </m:r>
                      </m:sup>
                    </m:sSup>
                    <m:r>
                      <a:rPr lang="en-US" b="1" i="1" noProof="0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b="1" i="1" noProof="0" smtClean="0">
                        <a:latin typeface="Cambria Math"/>
                        <a:ea typeface="Cambria Math"/>
                      </a:rPr>
                      <m:t>𝒃</m:t>
                    </m:r>
                  </m:oMath>
                </a14:m>
                <a:r>
                  <a:rPr lang="en-US" noProof="0" dirty="0" smtClean="0"/>
                  <a:t> </a:t>
                </a:r>
              </a:p>
              <a:p>
                <a:pPr>
                  <a:spcBef>
                    <a:spcPts val="0"/>
                  </a:spcBef>
                </a:pPr>
                <a:r>
                  <a:rPr lang="en-US" noProof="0" dirty="0" smtClean="0"/>
                  <a:t>Note that also using Hessian </a:t>
                </a:r>
                <a14:m>
                  <m:oMath xmlns:m="http://schemas.openxmlformats.org/officeDocument/2006/math">
                    <m:r>
                      <a:rPr lang="en-US" b="1" i="1" noProof="0" smtClean="0">
                        <a:latin typeface="Cambria Math"/>
                        <a:ea typeface="Cambria Math"/>
                      </a:rPr>
                      <m:t>𝑯</m:t>
                    </m:r>
                    <m:r>
                      <a:rPr lang="en-US" b="1" i="1" noProof="0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i="1" noProof="0">
                            <a:latin typeface="Cambria Math"/>
                          </a:rPr>
                        </m:ctrlPr>
                      </m:fPr>
                      <m:num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US" i="1" noProof="0">
                            <a:latin typeface="Cambria Math"/>
                          </a:rPr>
                          <m:t>h</m:t>
                        </m:r>
                        <m:d>
                          <m:dPr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dPr>
                          <m:e>
                            <m:sPre>
                              <m:sPrePr>
                                <m:ctrlPr>
                                  <a:rPr lang="en-US" b="1" i="1" noProof="0">
                                    <a:latin typeface="Cambria Math"/>
                                    <a:ea typeface="Cambria Math"/>
                                  </a:rPr>
                                </m:ctrlPr>
                              </m:sPrePr>
                              <m:sub/>
                              <m:sup>
                                <m:r>
                                  <a:rPr lang="en-US" i="1" noProof="0">
                                    <a:latin typeface="Cambria Math"/>
                                    <a:ea typeface="Cambria Math"/>
                                  </a:rPr>
                                  <m:t>𝑘</m:t>
                                </m:r>
                              </m:sup>
                              <m:e>
                                <m:r>
                                  <a:rPr lang="en-US" b="1" i="1" noProof="0">
                                    <a:latin typeface="Cambria Math"/>
                                    <a:ea typeface="Cambria Math"/>
                                  </a:rPr>
                                  <m:t>𝒙</m:t>
                                </m:r>
                              </m:e>
                            </m:sPre>
                          </m:e>
                        </m:d>
                      </m:num>
                      <m:den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𝒙</m:t>
                        </m:r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𝜕</m:t>
                        </m:r>
                        <m:sSup>
                          <m:sSupPr>
                            <m:ctrlPr>
                              <a:rPr lang="en-US" i="1" noProof="0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1" i="1" noProof="0" smtClean="0">
                                <a:latin typeface="Cambria Math"/>
                                <a:ea typeface="Cambria Math"/>
                              </a:rPr>
                              <m:t>𝒙</m:t>
                            </m:r>
                          </m:e>
                          <m:sup>
                            <m:r>
                              <a:rPr lang="en-US" b="0" i="1" noProof="0" smtClean="0">
                                <a:latin typeface="Cambria Math"/>
                                <a:ea typeface="Cambria Math"/>
                              </a:rPr>
                              <m:t>𝑇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noProof="0" dirty="0" smtClean="0"/>
                  <a:t> would converge faster (this is 1</a:t>
                </a:r>
                <a:r>
                  <a:rPr lang="en-US" baseline="30000" noProof="0" dirty="0" smtClean="0"/>
                  <a:t>st</a:t>
                </a:r>
                <a:r>
                  <a:rPr lang="en-US" noProof="0" dirty="0" smtClean="0"/>
                  <a:t> order method)</a:t>
                </a:r>
                <a:endParaRPr lang="en-US" noProof="0" dirty="0"/>
              </a:p>
              <a:p>
                <a:endParaRPr lang="en-US" noProof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2537" y="765175"/>
                <a:ext cx="8713788" cy="5681345"/>
              </a:xfrm>
              <a:blipFill rotWithShape="1">
                <a:blip r:embed="rId3"/>
                <a:stretch>
                  <a:fillRect l="-1329" t="-1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0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Nonlinear Least Squares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noProof="0" dirty="0" smtClean="0"/>
                  <a:t>Gauss-Newton algorithm</a:t>
                </a:r>
              </a:p>
              <a:p>
                <a:pPr marL="457200" lvl="1" indent="0">
                  <a:buNone/>
                </a:pPr>
                <a:r>
                  <a:rPr lang="en-US" noProof="0" dirty="0" smtClean="0"/>
                  <a:t>Take initial guess of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b="1" i="1" noProof="0">
                            <a:latin typeface="Cambria Math"/>
                            <a:ea typeface="Cambria Math"/>
                          </a:rPr>
                        </m:ctrlPr>
                      </m:sPrePr>
                      <m:sub/>
                      <m:sup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0</m:t>
                        </m:r>
                      </m:sup>
                      <m:e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𝒙</m:t>
                        </m:r>
                      </m:e>
                    </m:sPre>
                  </m:oMath>
                </a14:m>
                <a:r>
                  <a:rPr lang="en-US" noProof="0" dirty="0" smtClean="0"/>
                  <a:t> , set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/>
                        <a:ea typeface="Cambria Math"/>
                      </a:rPr>
                      <m:t>𝑘</m:t>
                    </m:r>
                    <m:r>
                      <a:rPr lang="en-US" b="0" i="1" noProof="0" smtClean="0">
                        <a:latin typeface="Cambria Math"/>
                        <a:ea typeface="Cambria Math"/>
                      </a:rPr>
                      <m:t>=0</m:t>
                    </m:r>
                  </m:oMath>
                </a14:m>
                <a:endParaRPr lang="en-US" noProof="0" dirty="0" smtClean="0"/>
              </a:p>
              <a:p>
                <a:pPr marL="457200" lvl="1" indent="0">
                  <a:buNone/>
                </a:pPr>
                <a:r>
                  <a:rPr lang="en-US" noProof="0" dirty="0" smtClean="0"/>
                  <a:t>Repeat until end of time</a:t>
                </a:r>
              </a:p>
              <a:p>
                <a:pPr marL="914400" lvl="2" indent="0">
                  <a:buNone/>
                </a:pPr>
                <a:r>
                  <a:rPr lang="en-US" noProof="0" dirty="0" smtClean="0"/>
                  <a:t>Linearize the system </a:t>
                </a:r>
                <a14:m>
                  <m:oMath xmlns:m="http://schemas.openxmlformats.org/officeDocument/2006/math">
                    <m:r>
                      <a:rPr lang="en-US" b="1" i="1" noProof="0">
                        <a:latin typeface="Cambria Math"/>
                        <a:ea typeface="Cambria Math"/>
                      </a:rPr>
                      <m:t>𝑱</m:t>
                    </m:r>
                    <m:r>
                      <a:rPr lang="en-US" b="1" i="1" noProof="0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i="1" noProof="0">
                            <a:latin typeface="Cambria Math"/>
                          </a:rPr>
                        </m:ctrlPr>
                      </m:fPr>
                      <m:num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US" i="1" noProof="0">
                            <a:latin typeface="Cambria Math"/>
                          </a:rPr>
                          <m:t>h</m:t>
                        </m:r>
                        <m:d>
                          <m:dPr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dPr>
                          <m:e>
                            <m:sPre>
                              <m:sPrePr>
                                <m:ctrlPr>
                                  <a:rPr lang="en-US" b="1" i="1" noProof="0">
                                    <a:latin typeface="Cambria Math"/>
                                    <a:ea typeface="Cambria Math"/>
                                  </a:rPr>
                                </m:ctrlPr>
                              </m:sPrePr>
                              <m:sub/>
                              <m:sup>
                                <m:r>
                                  <a:rPr lang="en-US" i="1" noProof="0">
                                    <a:latin typeface="Cambria Math"/>
                                    <a:ea typeface="Cambria Math"/>
                                  </a:rPr>
                                  <m:t>𝑘</m:t>
                                </m:r>
                              </m:sup>
                              <m:e>
                                <m:r>
                                  <a:rPr lang="en-US" b="1" i="1" noProof="0">
                                    <a:latin typeface="Cambria Math"/>
                                    <a:ea typeface="Cambria Math"/>
                                  </a:rPr>
                                  <m:t>𝒙</m:t>
                                </m:r>
                              </m:e>
                            </m:sPre>
                          </m:e>
                        </m:d>
                      </m:num>
                      <m:den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𝒙</m:t>
                        </m:r>
                      </m:den>
                    </m:f>
                  </m:oMath>
                </a14:m>
                <a:endParaRPr lang="en-US" noProof="0" dirty="0" smtClean="0">
                  <a:ea typeface="Cambria Math"/>
                </a:endParaRPr>
              </a:p>
              <a:p>
                <a:pPr marL="914400" lvl="2" indent="0">
                  <a:buNone/>
                </a:pPr>
                <a:r>
                  <a:rPr lang="en-US" noProof="0" dirty="0" smtClean="0">
                    <a:ea typeface="Cambria Math"/>
                  </a:rPr>
                  <a:t>Calculate residual </a:t>
                </a:r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b="1" i="1" noProof="0">
                        <a:latin typeface="Cambria Math"/>
                        <a:ea typeface="Cambria Math"/>
                      </a:rPr>
                      <m:t>𝒃</m:t>
                    </m:r>
                    <m:r>
                      <a:rPr lang="en-US" b="1" i="1" noProof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b="1" i="1" noProof="0">
                        <a:latin typeface="Cambria Math"/>
                        <a:ea typeface="Cambria Math"/>
                      </a:rPr>
                      <m:t>𝒃</m:t>
                    </m:r>
                    <m:r>
                      <a:rPr lang="en-US" i="1" noProof="0">
                        <a:latin typeface="Cambria Math"/>
                        <a:ea typeface="Cambria Math"/>
                      </a:rPr>
                      <m:t>⊖</m:t>
                    </m:r>
                    <m:r>
                      <a:rPr lang="en-US" i="1" noProof="0">
                        <a:latin typeface="Cambria Math"/>
                      </a:rPr>
                      <m:t>h</m:t>
                    </m:r>
                    <m:d>
                      <m:dPr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sPre>
                          <m:sPrePr>
                            <m:ctrlPr>
                              <a:rPr lang="en-US" b="1" i="1" noProof="0">
                                <a:latin typeface="Cambria Math"/>
                                <a:ea typeface="Cambria Math"/>
                              </a:rPr>
                            </m:ctrlPr>
                          </m:sPrePr>
                          <m:sub/>
                          <m:sup>
                            <m:r>
                              <a:rPr lang="en-US" i="1" noProof="0">
                                <a:latin typeface="Cambria Math"/>
                                <a:ea typeface="Cambria Math"/>
                              </a:rPr>
                              <m:t>𝑘</m:t>
                            </m:r>
                          </m:sup>
                          <m:e>
                            <m:r>
                              <a:rPr lang="en-US" b="1" i="1" noProof="0">
                                <a:latin typeface="Cambria Math"/>
                                <a:ea typeface="Cambria Math"/>
                              </a:rPr>
                              <m:t>𝒙</m:t>
                            </m:r>
                          </m:e>
                        </m:sPre>
                      </m:e>
                    </m:d>
                  </m:oMath>
                </a14:m>
                <a:r>
                  <a:rPr lang="en-US" noProof="0" dirty="0" smtClean="0">
                    <a:ea typeface="Cambria Math"/>
                  </a:rPr>
                  <a:t>	note </a:t>
                </a:r>
                <a:r>
                  <a:rPr lang="en-US" noProof="0" dirty="0">
                    <a:ea typeface="Cambria Math"/>
                  </a:rPr>
                  <a:t>the </a:t>
                </a:r>
                <a:r>
                  <a:rPr lang="en-US" noProof="0" dirty="0" err="1">
                    <a:ea typeface="Cambria Math"/>
                  </a:rPr>
                  <a:t>vectorial</a:t>
                </a:r>
                <a:r>
                  <a:rPr lang="en-US" noProof="0" dirty="0">
                    <a:ea typeface="Cambria Math"/>
                  </a:rPr>
                  <a:t> op</a:t>
                </a:r>
                <a:endParaRPr lang="en-US" noProof="0" dirty="0" smtClean="0">
                  <a:ea typeface="Cambria Math"/>
                </a:endParaRPr>
              </a:p>
              <a:p>
                <a:pPr marL="914400" lvl="2" indent="0">
                  <a:buNone/>
                </a:pPr>
                <a:r>
                  <a:rPr lang="en-US" noProof="0" dirty="0" smtClean="0">
                    <a:ea typeface="Cambria Math"/>
                  </a:rPr>
                  <a:t>Solve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noProof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𝑱</m:t>
                        </m:r>
                      </m:e>
                      <m:sup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𝑻</m:t>
                        </m:r>
                      </m:sup>
                    </m:sSup>
                    <m:r>
                      <a:rPr lang="en-US" b="1" i="1" noProof="0">
                        <a:latin typeface="Cambria Math"/>
                        <a:ea typeface="Cambria Math"/>
                      </a:rPr>
                      <m:t>𝑱</m:t>
                    </m:r>
                    <m:r>
                      <a:rPr lang="en-US" b="1" i="1" noProof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b="1" i="1" noProof="0">
                        <a:latin typeface="Cambria Math"/>
                        <a:ea typeface="Cambria Math"/>
                      </a:rPr>
                      <m:t>𝒙</m:t>
                    </m:r>
                    <m:r>
                      <a:rPr lang="en-US" b="1" i="1" noProof="0"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en-US" b="1" i="1" noProof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𝑱</m:t>
                        </m:r>
                      </m:e>
                      <m:sup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𝑻</m:t>
                        </m:r>
                      </m:sup>
                    </m:sSup>
                    <m:r>
                      <a:rPr lang="en-US" b="1" i="1" noProof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b="1" i="1" noProof="0">
                        <a:latin typeface="Cambria Math"/>
                        <a:ea typeface="Cambria Math"/>
                      </a:rPr>
                      <m:t>𝒃</m:t>
                    </m:r>
                  </m:oMath>
                </a14:m>
                <a:endParaRPr lang="en-US" noProof="0" dirty="0"/>
              </a:p>
              <a:p>
                <a:pPr marL="914400" lvl="2" indent="0">
                  <a:buNone/>
                </a:pPr>
                <a:r>
                  <a:rPr lang="en-US" noProof="0" dirty="0" smtClean="0">
                    <a:ea typeface="Cambria Math"/>
                  </a:rPr>
                  <a:t>If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b="1" i="1" noProof="0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𝒙</m:t>
                        </m:r>
                      </m:e>
                    </m:d>
                    <m:r>
                      <a:rPr lang="en-US" b="1" i="1" noProof="0" smtClean="0">
                        <a:latin typeface="Cambria Math"/>
                        <a:ea typeface="Cambria Math"/>
                      </a:rPr>
                      <m:t>&lt;</m:t>
                    </m:r>
                    <m:r>
                      <a:rPr lang="en-US" b="0" i="1" noProof="0" smtClean="0">
                        <a:latin typeface="Cambria Math"/>
                        <a:ea typeface="Cambria Math"/>
                      </a:rPr>
                      <m:t>𝑡</m:t>
                    </m:r>
                  </m:oMath>
                </a14:m>
                <a:r>
                  <a:rPr lang="en-US" noProof="0" dirty="0" smtClean="0">
                    <a:ea typeface="Cambria Math"/>
                  </a:rPr>
                  <a:t> then</a:t>
                </a:r>
              </a:p>
              <a:p>
                <a:pPr marL="1371600" lvl="3" indent="0">
                  <a:buNone/>
                </a:pPr>
                <a:r>
                  <a:rPr lang="en-US" sz="2000" noProof="0" dirty="0" smtClean="0">
                    <a:ea typeface="Cambria Math"/>
                  </a:rPr>
                  <a:t>stop</a:t>
                </a:r>
              </a:p>
              <a:p>
                <a:pPr marL="914400" lvl="2" indent="0">
                  <a:buNone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en-US" b="1" i="1" noProof="0">
                            <a:latin typeface="Cambria Math"/>
                            <a:ea typeface="Cambria Math"/>
                          </a:rPr>
                        </m:ctrlPr>
                      </m:sPrePr>
                      <m:sub/>
                      <m:sup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𝑘</m:t>
                        </m:r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+1</m:t>
                        </m:r>
                      </m:sup>
                      <m:e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𝒙</m:t>
                        </m:r>
                      </m:e>
                    </m:sPre>
                    <m:r>
                      <a:rPr lang="en-US" b="1" i="1" noProof="0" smtClean="0">
                        <a:latin typeface="Cambria Math"/>
                        <a:ea typeface="Cambria Math"/>
                      </a:rPr>
                      <m:t>=</m:t>
                    </m:r>
                    <m:sPre>
                      <m:sPrePr>
                        <m:ctrlPr>
                          <a:rPr lang="en-US" b="1" i="1" noProof="0">
                            <a:latin typeface="Cambria Math"/>
                            <a:ea typeface="Cambria Math"/>
                          </a:rPr>
                        </m:ctrlPr>
                      </m:sPrePr>
                      <m:sub/>
                      <m:sup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𝑘</m:t>
                        </m:r>
                      </m:sup>
                      <m:e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𝒙</m:t>
                        </m:r>
                      </m:e>
                    </m:sPre>
                    <m:r>
                      <a:rPr lang="en-US" b="1" i="1" noProof="0" smtClean="0">
                        <a:latin typeface="Cambria Math"/>
                        <a:ea typeface="Cambria Math"/>
                      </a:rPr>
                      <m:t>⊕</m:t>
                    </m:r>
                    <m:r>
                      <a:rPr lang="en-US" b="1" i="1" noProof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b="1" i="1" noProof="0">
                        <a:latin typeface="Cambria Math"/>
                        <a:ea typeface="Cambria Math"/>
                      </a:rPr>
                      <m:t>𝒙</m:t>
                    </m:r>
                  </m:oMath>
                </a14:m>
                <a:r>
                  <a:rPr lang="en-US" noProof="0" dirty="0" smtClean="0">
                    <a:ea typeface="Cambria Math"/>
                  </a:rPr>
                  <a:t> 			note the </a:t>
                </a:r>
                <a:r>
                  <a:rPr lang="en-US" noProof="0" dirty="0" err="1" smtClean="0">
                    <a:ea typeface="Cambria Math"/>
                  </a:rPr>
                  <a:t>vectorial</a:t>
                </a:r>
                <a:r>
                  <a:rPr lang="en-US" noProof="0" dirty="0" smtClean="0">
                    <a:ea typeface="Cambria Math"/>
                  </a:rPr>
                  <a:t> op</a:t>
                </a:r>
              </a:p>
              <a:p>
                <a:pPr marL="914400" lvl="2" indent="0">
                  <a:buNone/>
                </a:pP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/>
                        <a:ea typeface="Cambria Math"/>
                      </a:rPr>
                      <m:t>𝑘</m:t>
                    </m:r>
                    <m:r>
                      <a:rPr lang="en-US" b="0" i="1" noProof="0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b="0" i="1" noProof="0" smtClean="0">
                        <a:latin typeface="Cambria Math"/>
                        <a:ea typeface="Cambria Math"/>
                      </a:rPr>
                      <m:t>𝑘</m:t>
                    </m:r>
                    <m:r>
                      <a:rPr lang="en-US" b="0" i="1" noProof="0" smtClean="0">
                        <a:latin typeface="Cambria Math"/>
                        <a:ea typeface="Cambria Math"/>
                      </a:rPr>
                      <m:t>+1</m:t>
                    </m:r>
                  </m:oMath>
                </a14:m>
                <a:r>
                  <a:rPr lang="en-US" noProof="0" dirty="0" smtClean="0">
                    <a:ea typeface="Cambria Math"/>
                  </a:rPr>
                  <a:t> </a:t>
                </a:r>
              </a:p>
              <a:p>
                <a:r>
                  <a:rPr lang="en-US" noProof="0" dirty="0" smtClean="0">
                    <a:ea typeface="Cambria Math"/>
                  </a:rPr>
                  <a:t>Unlike linear LS, we need initial guess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b="1" i="1" noProof="0">
                            <a:latin typeface="Cambria Math"/>
                            <a:ea typeface="Cambria Math"/>
                          </a:rPr>
                        </m:ctrlPr>
                      </m:sPrePr>
                      <m:sub/>
                      <m:sup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0</m:t>
                        </m:r>
                      </m:sup>
                      <m:e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𝒙</m:t>
                        </m:r>
                      </m:e>
                    </m:sPre>
                  </m:oMath>
                </a14:m>
                <a:endParaRPr lang="en-US" noProof="0" dirty="0" smtClean="0"/>
              </a:p>
              <a:p>
                <a:r>
                  <a:rPr lang="en-US" noProof="0" dirty="0" smtClean="0"/>
                  <a:t>Sometimes, LLS can be used to estimate it</a:t>
                </a:r>
              </a:p>
              <a:p>
                <a:r>
                  <a:rPr lang="en-US" noProof="0" dirty="0" smtClean="0"/>
                  <a:t>For BA, there are MGPs to take care of that</a:t>
                </a:r>
                <a:endParaRPr lang="en-US" noProof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329" t="-1144" b="-11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4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Nonlinear Least Squares Demo (Matlab)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765175"/>
            <a:ext cx="8713788" cy="5727065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  <a:tabLst>
                <a:tab pos="3319463" algn="l"/>
              </a:tabLst>
            </a:pPr>
            <a:r>
              <a:rPr lang="en-US" sz="1100" noProof="0" dirty="0" smtClean="0"/>
              <a:t>O = [0 1; 1 3; 2 3; 3 7];	</a:t>
            </a:r>
            <a:r>
              <a:rPr lang="en-US" sz="1100" noProof="0" dirty="0" smtClean="0">
                <a:solidFill>
                  <a:srgbClr val="00B050"/>
                </a:solidFill>
              </a:rPr>
              <a:t>% we are trying to estimate </a:t>
            </a:r>
            <a:r>
              <a:rPr lang="en-US" sz="1100" b="1" noProof="0" dirty="0" smtClean="0">
                <a:solidFill>
                  <a:srgbClr val="00B050"/>
                </a:solidFill>
              </a:rPr>
              <a:t>b</a:t>
            </a:r>
            <a:r>
              <a:rPr lang="en-US" sz="1100" noProof="0" dirty="0" smtClean="0">
                <a:solidFill>
                  <a:srgbClr val="00B050"/>
                </a:solidFill>
              </a:rPr>
              <a:t> = p + </a:t>
            </a:r>
            <a:r>
              <a:rPr lang="en-US" sz="1100" noProof="0" dirty="0" err="1" smtClean="0">
                <a:solidFill>
                  <a:srgbClr val="00B050"/>
                </a:solidFill>
              </a:rPr>
              <a:t>pq</a:t>
            </a:r>
            <a:r>
              <a:rPr lang="en-US" sz="1100" b="1" noProof="0" dirty="0" err="1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 + pqr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^2</a:t>
            </a: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  <a:tabLst>
                <a:tab pos="3319463" algn="l"/>
              </a:tabLst>
            </a:pPr>
            <a:r>
              <a:rPr lang="en-US" sz="1100" noProof="0" dirty="0" smtClean="0">
                <a:solidFill>
                  <a:srgbClr val="00B050"/>
                </a:solidFill>
              </a:rPr>
              <a:t>% observations of some 1D function	% where </a:t>
            </a:r>
            <a:r>
              <a:rPr lang="en-US" sz="1100" b="1" noProof="0" dirty="0" smtClean="0">
                <a:solidFill>
                  <a:srgbClr val="00B050"/>
                </a:solidFill>
              </a:rPr>
              <a:t>x</a:t>
            </a:r>
            <a:r>
              <a:rPr lang="en-US" sz="1100" noProof="0" dirty="0" smtClean="0">
                <a:solidFill>
                  <a:srgbClr val="00B050"/>
                </a:solidFill>
              </a:rPr>
              <a:t> = [p q r] is our unknown</a:t>
            </a:r>
          </a:p>
          <a:p>
            <a:pPr marL="0" indent="0">
              <a:lnSpc>
                <a:spcPct val="80000"/>
              </a:lnSpc>
              <a:buNone/>
              <a:tabLst>
                <a:tab pos="3319463" algn="l"/>
              </a:tabLst>
            </a:pPr>
            <a:r>
              <a:rPr lang="en-US" sz="1100" noProof="0" dirty="0" smtClean="0">
                <a:solidFill>
                  <a:srgbClr val="00B050"/>
                </a:solidFill>
              </a:rPr>
              <a:t>% O is vector of pairs arg. 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 and desired fit </a:t>
            </a:r>
            <a:r>
              <a:rPr lang="en-US" sz="1100" b="1" noProof="0" dirty="0" smtClean="0">
                <a:solidFill>
                  <a:srgbClr val="00B050"/>
                </a:solidFill>
              </a:rPr>
              <a:t>b</a:t>
            </a:r>
            <a:r>
              <a:rPr lang="en-US" sz="1100" noProof="0" dirty="0" smtClean="0">
                <a:solidFill>
                  <a:srgbClr val="00B050"/>
                </a:solidFill>
              </a:rPr>
              <a:t>	% h(</a:t>
            </a:r>
            <a:r>
              <a:rPr lang="en-US" sz="1100" b="1" noProof="0" dirty="0" smtClean="0">
                <a:solidFill>
                  <a:srgbClr val="00B050"/>
                </a:solidFill>
              </a:rPr>
              <a:t>x</a:t>
            </a:r>
            <a:r>
              <a:rPr lang="en-US" sz="1100" noProof="0" dirty="0" smtClean="0">
                <a:solidFill>
                  <a:srgbClr val="00B050"/>
                </a:solidFill>
              </a:rPr>
              <a:t>) = p + </a:t>
            </a:r>
            <a:r>
              <a:rPr lang="en-US" sz="1100" noProof="0" dirty="0" err="1" smtClean="0">
                <a:solidFill>
                  <a:srgbClr val="00B050"/>
                </a:solidFill>
              </a:rPr>
              <a:t>pq</a:t>
            </a:r>
            <a:r>
              <a:rPr lang="en-US" sz="1100" b="1" noProof="0" dirty="0" err="1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 + pqr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^2, J = dh(</a:t>
            </a:r>
            <a:r>
              <a:rPr lang="en-US" sz="1100" b="1" noProof="0" dirty="0" smtClean="0">
                <a:solidFill>
                  <a:srgbClr val="00B050"/>
                </a:solidFill>
              </a:rPr>
              <a:t>x</a:t>
            </a:r>
            <a:r>
              <a:rPr lang="en-US" sz="1100" noProof="0" dirty="0" smtClean="0">
                <a:solidFill>
                  <a:srgbClr val="00B050"/>
                </a:solidFill>
              </a:rPr>
              <a:t>) / d</a:t>
            </a:r>
            <a:r>
              <a:rPr lang="en-US" sz="1100" b="1" noProof="0" dirty="0" smtClean="0">
                <a:solidFill>
                  <a:srgbClr val="00B050"/>
                </a:solidFill>
              </a:rPr>
              <a:t>x</a:t>
            </a:r>
            <a:r>
              <a:rPr lang="en-US" sz="1100" noProof="0" dirty="0" smtClean="0">
                <a:solidFill>
                  <a:srgbClr val="00B050"/>
                </a:solidFill>
              </a:rPr>
              <a:t> = [1+q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+qr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^2, p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+pr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^2, q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^2]</a:t>
            </a:r>
          </a:p>
          <a:p>
            <a:pPr marL="0" indent="0">
              <a:lnSpc>
                <a:spcPct val="80000"/>
              </a:lnSpc>
              <a:buNone/>
              <a:tabLst>
                <a:tab pos="3319463" algn="l"/>
              </a:tabLst>
            </a:pPr>
            <a:r>
              <a:rPr lang="en-US" sz="1100" noProof="0" dirty="0" smtClean="0"/>
              <a:t>	</a:t>
            </a:r>
            <a:r>
              <a:rPr lang="en-US" sz="1100" noProof="0" dirty="0" smtClean="0">
                <a:solidFill>
                  <a:srgbClr val="00B050"/>
                </a:solidFill>
              </a:rPr>
              <a:t>% we use this parameterization to make it nonlinear (would work with linear</a:t>
            </a:r>
          </a:p>
          <a:p>
            <a:pPr marL="0" indent="0">
              <a:lnSpc>
                <a:spcPct val="80000"/>
              </a:lnSpc>
              <a:buNone/>
              <a:tabLst>
                <a:tab pos="3319463" algn="l"/>
              </a:tabLst>
            </a:pPr>
            <a:r>
              <a:rPr lang="en-US" sz="1100" b="1" noProof="0" dirty="0" smtClean="0"/>
              <a:t>x</a:t>
            </a:r>
            <a:r>
              <a:rPr lang="en-US" sz="1100" noProof="0" dirty="0" smtClean="0"/>
              <a:t> = [1 -1 -.1]';	</a:t>
            </a:r>
            <a:r>
              <a:rPr lang="en-US" sz="1100" noProof="0" dirty="0" smtClean="0">
                <a:solidFill>
                  <a:srgbClr val="00B050"/>
                </a:solidFill>
              </a:rPr>
              <a:t>% too but would be able to optimize in a single step, which would be boring)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>
                <a:solidFill>
                  <a:srgbClr val="00B050"/>
                </a:solidFill>
              </a:rPr>
              <a:t>% guess </a:t>
            </a:r>
            <a:r>
              <a:rPr lang="en-US" sz="1100" baseline="30000" noProof="0" dirty="0" smtClean="0">
                <a:solidFill>
                  <a:srgbClr val="00B050"/>
                </a:solidFill>
              </a:rPr>
              <a:t>0</a:t>
            </a:r>
            <a:r>
              <a:rPr lang="en-US" sz="1100" b="1" noProof="0" dirty="0" smtClean="0">
                <a:solidFill>
                  <a:srgbClr val="00B050"/>
                </a:solidFill>
              </a:rPr>
              <a:t>x</a:t>
            </a:r>
            <a:r>
              <a:rPr lang="en-US" sz="1100" noProof="0" dirty="0" smtClean="0">
                <a:solidFill>
                  <a:srgbClr val="00B050"/>
                </a:solidFill>
              </a:rPr>
              <a:t> (deliberately a bad guess, to take a few steps)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plot(O(:, 1), O(:, 2), </a:t>
            </a:r>
            <a:r>
              <a:rPr lang="en-US" sz="1100" noProof="0" dirty="0" smtClean="0">
                <a:solidFill>
                  <a:srgbClr val="C00000"/>
                </a:solidFill>
              </a:rPr>
              <a:t>'*k'</a:t>
            </a:r>
            <a:r>
              <a:rPr lang="en-US" sz="1100" noProof="0" dirty="0" smtClean="0"/>
              <a:t>)</a:t>
            </a:r>
            <a:r>
              <a:rPr lang="en-US" sz="1100" noProof="0" dirty="0" smtClean="0">
                <a:solidFill>
                  <a:srgbClr val="00B050"/>
                </a:solidFill>
              </a:rPr>
              <a:t> % plot 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-s, </a:t>
            </a:r>
            <a:r>
              <a:rPr lang="en-US" sz="1100" b="1" noProof="0" dirty="0" smtClean="0">
                <a:solidFill>
                  <a:srgbClr val="00B050"/>
                </a:solidFill>
              </a:rPr>
              <a:t>b</a:t>
            </a:r>
            <a:r>
              <a:rPr lang="en-US" sz="1100" noProof="0" dirty="0" smtClean="0">
                <a:solidFill>
                  <a:srgbClr val="00B050"/>
                </a:solidFill>
              </a:rPr>
              <a:t>-s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hold </a:t>
            </a:r>
            <a:r>
              <a:rPr lang="en-US" sz="1100" noProof="0" dirty="0" smtClean="0">
                <a:solidFill>
                  <a:srgbClr val="C00000"/>
                </a:solidFill>
              </a:rPr>
              <a:t>on</a:t>
            </a: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xx = </a:t>
            </a:r>
            <a:r>
              <a:rPr lang="en-US" sz="1100" noProof="0" dirty="0" err="1" smtClean="0"/>
              <a:t>linspace</a:t>
            </a:r>
            <a:r>
              <a:rPr lang="en-US" sz="1100" noProof="0" dirty="0" smtClean="0"/>
              <a:t>(min(O(:, 1)) - .5, max(O(:, 1)) + .5);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>
                <a:solidFill>
                  <a:srgbClr val="0070C0"/>
                </a:solidFill>
              </a:rPr>
              <a:t>for</a:t>
            </a:r>
            <a:r>
              <a:rPr lang="en-US" sz="1100" noProof="0" dirty="0" smtClean="0"/>
              <a:t> </a:t>
            </a:r>
            <a:r>
              <a:rPr lang="en-US" sz="1100" noProof="0" dirty="0" err="1" smtClean="0"/>
              <a:t>i</a:t>
            </a:r>
            <a:r>
              <a:rPr lang="en-US" sz="1100" noProof="0" dirty="0" smtClean="0"/>
              <a:t> = 1:10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</a:t>
            </a:r>
            <a:r>
              <a:rPr lang="en-US" sz="1100" noProof="0" dirty="0" err="1" smtClean="0"/>
              <a:t>yy</a:t>
            </a:r>
            <a:r>
              <a:rPr lang="en-US" sz="1100" noProof="0" dirty="0" smtClean="0"/>
              <a:t> =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xx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(3) * (xx.^2);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plot(xx, </a:t>
            </a:r>
            <a:r>
              <a:rPr lang="en-US" sz="1100" noProof="0" dirty="0" err="1" smtClean="0"/>
              <a:t>yy</a:t>
            </a:r>
            <a:r>
              <a:rPr lang="en-US" sz="1100" noProof="0" dirty="0" smtClean="0"/>
              <a:t>, </a:t>
            </a:r>
            <a:r>
              <a:rPr lang="en-US" sz="1100" noProof="0" dirty="0" smtClean="0">
                <a:solidFill>
                  <a:srgbClr val="C00000"/>
                </a:solidFill>
              </a:rPr>
              <a:t>'-b'</a:t>
            </a:r>
            <a:r>
              <a:rPr lang="en-US" sz="1100" noProof="0" dirty="0" smtClean="0"/>
              <a:t>) </a:t>
            </a:r>
            <a:r>
              <a:rPr lang="en-US" sz="1100" noProof="0" dirty="0" smtClean="0">
                <a:solidFill>
                  <a:srgbClr val="00B050"/>
                </a:solidFill>
              </a:rPr>
              <a:t>% plot the initial guess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>
                <a:solidFill>
                  <a:srgbClr val="00B050"/>
                </a:solidFill>
              </a:rPr>
              <a:t>    % evaluate the initial guess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J = [1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O(:, 1)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(3) * O(:, 1).^2, ...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   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O(:, 1)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(3) * O(:, 1).^2,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O(:, 1).^2];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</a:t>
            </a:r>
            <a:r>
              <a:rPr lang="en-US" sz="1100" noProof="0" dirty="0" smtClean="0">
                <a:solidFill>
                  <a:srgbClr val="00B050"/>
                </a:solidFill>
              </a:rPr>
              <a:t>% calculate the Jacobian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</a:t>
            </a:r>
            <a:r>
              <a:rPr lang="en-US" sz="1100" noProof="0" dirty="0" err="1" smtClean="0"/>
              <a:t>d</a:t>
            </a:r>
            <a:r>
              <a:rPr lang="en-US" sz="1100" b="1" noProof="0" dirty="0" err="1" smtClean="0"/>
              <a:t>b</a:t>
            </a:r>
            <a:r>
              <a:rPr lang="en-US" sz="1100" noProof="0" dirty="0" smtClean="0"/>
              <a:t> = O(:,2) -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- O(:,1)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- O(:,1).^2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(3);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</a:t>
            </a:r>
            <a:r>
              <a:rPr lang="en-US" sz="1100" noProof="0" dirty="0" smtClean="0">
                <a:solidFill>
                  <a:srgbClr val="00B050"/>
                </a:solidFill>
              </a:rPr>
              <a:t>% calculate current error vector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d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 = (J' * J) \ J' * </a:t>
            </a:r>
            <a:r>
              <a:rPr lang="en-US" sz="1100" noProof="0" dirty="0" err="1" smtClean="0"/>
              <a:t>db</a:t>
            </a:r>
            <a:r>
              <a:rPr lang="en-US" sz="1100" noProof="0" dirty="0" smtClean="0"/>
              <a:t>; </a:t>
            </a:r>
            <a:r>
              <a:rPr lang="en-US" sz="1100" noProof="0" dirty="0" err="1" smtClean="0"/>
              <a:t>norm_dx</a:t>
            </a:r>
            <a:r>
              <a:rPr lang="en-US" sz="1100" noProof="0" dirty="0" smtClean="0"/>
              <a:t> = norm(d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>
                <a:solidFill>
                  <a:srgbClr val="00B050"/>
                </a:solidFill>
              </a:rPr>
              <a:t>    % solve 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 smtClean="0">
              <a:solidFill>
                <a:srgbClr val="00B05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>
                <a:solidFill>
                  <a:srgbClr val="00B050"/>
                </a:solidFill>
              </a:rPr>
              <a:t>    </a:t>
            </a:r>
            <a:r>
              <a:rPr lang="en-US" sz="1100" noProof="0" dirty="0" smtClean="0">
                <a:solidFill>
                  <a:srgbClr val="0070C0"/>
                </a:solidFill>
              </a:rPr>
              <a:t>if</a:t>
            </a:r>
            <a:r>
              <a:rPr lang="en-US" sz="1100" noProof="0" dirty="0" smtClean="0"/>
              <a:t>(</a:t>
            </a:r>
            <a:r>
              <a:rPr lang="en-US" sz="1100" noProof="0" dirty="0" err="1" smtClean="0"/>
              <a:t>norm_dx</a:t>
            </a:r>
            <a:r>
              <a:rPr lang="en-US" sz="1100" noProof="0" dirty="0" smtClean="0"/>
              <a:t> &lt; 1e-6)</a:t>
            </a:r>
            <a:r>
              <a:rPr lang="en-US" sz="1100" noProof="0" dirty="0" smtClean="0">
                <a:solidFill>
                  <a:srgbClr val="00B050"/>
                </a:solidFill>
              </a:rPr>
              <a:t> % see if we optimize</a:t>
            </a: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    </a:t>
            </a:r>
            <a:r>
              <a:rPr lang="en-US" sz="1100" noProof="0" dirty="0" smtClean="0">
                <a:solidFill>
                  <a:srgbClr val="0070C0"/>
                </a:solidFill>
              </a:rPr>
              <a:t>break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</a:t>
            </a:r>
            <a:r>
              <a:rPr lang="en-US" sz="1100" noProof="0" dirty="0" smtClean="0">
                <a:solidFill>
                  <a:srgbClr val="0070C0"/>
                </a:solidFill>
              </a:rPr>
              <a:t>end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 =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 + d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 </a:t>
            </a:r>
            <a:r>
              <a:rPr lang="en-US" sz="1100" noProof="0" dirty="0" smtClean="0">
                <a:solidFill>
                  <a:srgbClr val="00B050"/>
                </a:solidFill>
              </a:rPr>
              <a:t>% increment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>
                <a:solidFill>
                  <a:srgbClr val="0070C0"/>
                </a:solidFill>
              </a:rPr>
              <a:t>end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 smtClean="0">
              <a:solidFill>
                <a:srgbClr val="0070C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err="1" smtClean="0"/>
              <a:t>yy</a:t>
            </a:r>
            <a:r>
              <a:rPr lang="en-US" sz="1100" noProof="0" dirty="0" smtClean="0"/>
              <a:t> =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xx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(3) * (xx.^2);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plot(xx, </a:t>
            </a:r>
            <a:r>
              <a:rPr lang="en-US" sz="1100" noProof="0" dirty="0" err="1" smtClean="0"/>
              <a:t>yy</a:t>
            </a:r>
            <a:r>
              <a:rPr lang="en-US" sz="1100" noProof="0" dirty="0" smtClean="0"/>
              <a:t>, </a:t>
            </a:r>
            <a:r>
              <a:rPr lang="en-US" sz="1100" noProof="0" dirty="0" smtClean="0">
                <a:solidFill>
                  <a:srgbClr val="C00000"/>
                </a:solidFill>
              </a:rPr>
              <a:t>'-r'</a:t>
            </a:r>
            <a:r>
              <a:rPr lang="en-US" sz="1100" noProof="0" dirty="0" smtClean="0"/>
              <a:t>) </a:t>
            </a:r>
            <a:r>
              <a:rPr lang="en-US" sz="1100" noProof="0" dirty="0" smtClean="0">
                <a:solidFill>
                  <a:srgbClr val="00B050"/>
                </a:solidFill>
              </a:rPr>
              <a:t>% plot the final in red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hold</a:t>
            </a:r>
            <a:r>
              <a:rPr lang="en-US" sz="1100" noProof="0" dirty="0" smtClean="0">
                <a:solidFill>
                  <a:srgbClr val="B9000C"/>
                </a:solidFill>
              </a:rPr>
              <a:t> off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578" y="1678533"/>
            <a:ext cx="4168140" cy="3683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81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i.ytimg.com/vi/cOTQb1A5D2M/maxresde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r="7848"/>
          <a:stretch/>
        </p:blipFill>
        <p:spPr bwMode="auto">
          <a:xfrm>
            <a:off x="-1" y="522515"/>
            <a:ext cx="9144001" cy="597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>
                <a:effectLst>
                  <a:glow rad="228600">
                    <a:schemeClr val="tx1">
                      <a:alpha val="70000"/>
                    </a:schemeClr>
                  </a:glow>
                </a:effectLst>
              </a:rPr>
              <a:t>Intermezzo I</a:t>
            </a:r>
            <a:endParaRPr lang="en-US" noProof="0" dirty="0">
              <a:effectLst>
                <a:glow rad="228600">
                  <a:schemeClr val="tx1">
                    <a:alpha val="70000"/>
                  </a:schemeClr>
                </a:glow>
              </a:effectLst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>
                <a:effectLst>
                  <a:glow rad="228600">
                    <a:schemeClr val="bg1">
                      <a:alpha val="80000"/>
                    </a:schemeClr>
                  </a:glow>
                </a:effectLst>
              </a:rPr>
              <a:t>And now for something completely different …</a:t>
            </a:r>
            <a:endParaRPr lang="en-US" noProof="0" dirty="0">
              <a:effectLst>
                <a:glow rad="228600">
                  <a:schemeClr val="bg1">
                    <a:alpha val="80000"/>
                  </a:schemeClr>
                </a:glo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49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Getting Derivatives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noProof="0" dirty="0" smtClean="0"/>
                  <a:t>Can readily use </a:t>
                </a:r>
                <a:r>
                  <a:rPr lang="en-US" noProof="0" dirty="0" err="1" smtClean="0"/>
                  <a:t>Matlab’s</a:t>
                </a:r>
                <a:r>
                  <a:rPr lang="en-US" noProof="0" dirty="0" smtClean="0"/>
                  <a:t> symbolic toolbox</a:t>
                </a:r>
              </a:p>
              <a:p>
                <a:r>
                  <a:rPr lang="en-US" noProof="0" dirty="0" smtClean="0"/>
                  <a:t>Can use a cookbook (e.g. [J. Blanco</a:t>
                </a:r>
                <a:r>
                  <a:rPr lang="en-US" noProof="0" dirty="0"/>
                  <a:t>, </a:t>
                </a:r>
                <a:r>
                  <a:rPr lang="en-US" noProof="0" dirty="0" smtClean="0"/>
                  <a:t>2010, </a:t>
                </a:r>
                <a:br>
                  <a:rPr lang="en-US" noProof="0" dirty="0" smtClean="0"/>
                </a:br>
                <a:r>
                  <a:rPr lang="en-US" sz="2400" noProof="0" dirty="0" smtClean="0"/>
                  <a:t>A </a:t>
                </a:r>
                <a:r>
                  <a:rPr lang="en-US" sz="2400" noProof="0" dirty="0"/>
                  <a:t>tutorial on </a:t>
                </a:r>
                <a:r>
                  <a:rPr lang="en-US" sz="2400" noProof="0" dirty="0" smtClean="0"/>
                  <a:t>se(3</a:t>
                </a:r>
                <a:r>
                  <a:rPr lang="en-US" sz="2400" noProof="0" dirty="0"/>
                  <a:t>) transformation parameterizations and on-manifold </a:t>
                </a:r>
                <a:r>
                  <a:rPr lang="en-US" sz="2400" noProof="0" dirty="0" smtClean="0"/>
                  <a:t>optimization</a:t>
                </a:r>
                <a:r>
                  <a:rPr lang="en-US" noProof="0" dirty="0" smtClean="0"/>
                  <a:t>, (TR)].)</a:t>
                </a:r>
              </a:p>
              <a:p>
                <a:r>
                  <a:rPr lang="en-US" noProof="0" dirty="0" smtClean="0"/>
                  <a:t>Derivatives know nothing about </a:t>
                </a:r>
                <a:r>
                  <a:rPr lang="en-US" noProof="0" dirty="0" err="1" smtClean="0"/>
                  <a:t>vectorial</a:t>
                </a:r>
                <a:r>
                  <a:rPr lang="en-US" noProof="0" dirty="0" smtClean="0"/>
                  <a:t>, so</a:t>
                </a:r>
                <a:br>
                  <a:rPr lang="en-US" noProof="0" dirty="0" smtClean="0"/>
                </a:br>
                <a14:m>
                  <m:oMath xmlns:m="http://schemas.openxmlformats.org/officeDocument/2006/math">
                    <m:f>
                      <m:fPr>
                        <m:ctrlPr>
                          <a:rPr lang="en-US" i="1" noProof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i="1" noProof="0" smtClean="0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en-US" b="0" i="1" noProof="0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b="1" i="1" noProof="0" smtClean="0">
                                <a:latin typeface="Cambria Math"/>
                                <a:ea typeface="Cambria Math"/>
                              </a:rPr>
                              <m:t>𝒙</m:t>
                            </m:r>
                          </m:e>
                        </m:d>
                      </m:num>
                      <m:den>
                        <m:r>
                          <a:rPr lang="en-US" i="1" noProof="0" smtClean="0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US" b="1" i="1" noProof="0" smtClean="0">
                            <a:latin typeface="Cambria Math"/>
                          </a:rPr>
                          <m:t>𝒙</m:t>
                        </m:r>
                      </m:den>
                    </m:f>
                    <m:r>
                      <a:rPr lang="en-US" b="0" i="1" noProof="0" smtClean="0">
                        <a:latin typeface="Cambria Math"/>
                      </a:rPr>
                      <m:t>≔ </m:t>
                    </m:r>
                    <m:f>
                      <m:fPr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en-US" b="1" i="1" noProof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b="1" i="1" noProof="0">
                                <a:latin typeface="Cambria Math"/>
                                <a:ea typeface="Cambria Math"/>
                              </a:rPr>
                              <m:t>𝒙</m:t>
                            </m:r>
                            <m:r>
                              <a:rPr lang="en-US" b="1" i="1" noProof="0">
                                <a:latin typeface="Cambria Math"/>
                                <a:ea typeface="Cambria Math"/>
                              </a:rPr>
                              <m:t>⊕</m:t>
                            </m:r>
                            <m:r>
                              <a:rPr lang="en-US" b="1" i="1" noProof="0" smtClean="0">
                                <a:latin typeface="Cambria Math"/>
                                <a:ea typeface="Cambria Math"/>
                              </a:rPr>
                              <m:t>𝜺</m:t>
                            </m:r>
                          </m:e>
                        </m:d>
                      </m:num>
                      <m:den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US" b="1" i="1" noProof="0" smtClean="0">
                            <a:latin typeface="Cambria Math"/>
                            <a:ea typeface="Cambria Math"/>
                          </a:rPr>
                          <m:t>𝜺</m:t>
                        </m:r>
                      </m:den>
                    </m:f>
                  </m:oMath>
                </a14:m>
                <a:endParaRPr lang="en-US" noProof="0" dirty="0" smtClean="0"/>
              </a:p>
              <a:p>
                <a:r>
                  <a:rPr lang="en-US" noProof="0" dirty="0"/>
                  <a:t>When dealing with rotations, commutability becomes an issue,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b="1" i="1" noProof="0">
                            <a:latin typeface="Cambria Math"/>
                            <a:ea typeface="Cambria Math"/>
                          </a:rPr>
                        </m:ctrlPr>
                      </m:sPrePr>
                      <m:sub/>
                      <m:sup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𝑘</m:t>
                        </m:r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+1</m:t>
                        </m:r>
                      </m:sup>
                      <m:e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𝒙</m:t>
                        </m:r>
                      </m:e>
                    </m:sPre>
                    <m:r>
                      <a:rPr lang="en-US" b="1" i="1" noProof="0">
                        <a:latin typeface="Cambria Math"/>
                        <a:ea typeface="Cambria Math"/>
                      </a:rPr>
                      <m:t>=</m:t>
                    </m:r>
                    <m:sPre>
                      <m:sPrePr>
                        <m:ctrlPr>
                          <a:rPr lang="en-US" b="1" i="1" noProof="0">
                            <a:latin typeface="Cambria Math"/>
                            <a:ea typeface="Cambria Math"/>
                          </a:rPr>
                        </m:ctrlPr>
                      </m:sPrePr>
                      <m:sub/>
                      <m:sup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𝑘</m:t>
                        </m:r>
                      </m:sup>
                      <m:e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𝒙</m:t>
                        </m:r>
                      </m:e>
                    </m:sPre>
                    <m:r>
                      <a:rPr lang="en-US" b="1" i="1" noProof="0">
                        <a:latin typeface="Cambria Math"/>
                        <a:ea typeface="Cambria Math"/>
                      </a:rPr>
                      <m:t>⊕∆</m:t>
                    </m:r>
                    <m:r>
                      <a:rPr lang="en-US" b="1" i="1" noProof="0">
                        <a:latin typeface="Cambria Math"/>
                        <a:ea typeface="Cambria Math"/>
                      </a:rPr>
                      <m:t>𝒙</m:t>
                    </m:r>
                  </m:oMath>
                </a14:m>
                <a:r>
                  <a:rPr lang="en-US" noProof="0" dirty="0">
                    <a:ea typeface="Cambria Math"/>
                  </a:rPr>
                  <a:t>  must match </a:t>
                </a:r>
                <a14:m>
                  <m:oMath xmlns:m="http://schemas.openxmlformats.org/officeDocument/2006/math">
                    <m:r>
                      <a:rPr lang="en-US" b="1" i="1" noProof="0">
                        <a:latin typeface="Cambria Math"/>
                        <a:ea typeface="Cambria Math"/>
                      </a:rPr>
                      <m:t>𝑱</m:t>
                    </m:r>
                  </m:oMath>
                </a14:m>
                <a:endParaRPr lang="en-US" noProof="0" dirty="0"/>
              </a:p>
              <a:p>
                <a:pPr lvl="6"/>
                <a:endParaRPr lang="en-US" noProof="0" dirty="0" smtClean="0"/>
              </a:p>
              <a:p>
                <a:pPr marL="0" indent="0" algn="ctr">
                  <a:buNone/>
                </a:pPr>
                <a:r>
                  <a:rPr lang="en-US" i="1" noProof="0" dirty="0" smtClean="0"/>
                  <a:t>„If rotations and translations commuted,</a:t>
                </a:r>
                <a:br>
                  <a:rPr lang="en-US" i="1" noProof="0" dirty="0" smtClean="0"/>
                </a:br>
                <a:r>
                  <a:rPr lang="en-US" i="1" noProof="0" dirty="0" smtClean="0"/>
                  <a:t>we could simply do all our rotations in the morning, before leaving home.“</a:t>
                </a:r>
                <a:endParaRPr lang="en-US" i="1" noProof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329" t="-1144" b="-10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cxnSp>
        <p:nvCxnSpPr>
          <p:cNvPr id="6" name="Curved Connector 5"/>
          <p:cNvCxnSpPr>
            <a:stCxn id="12" idx="2"/>
            <a:endCxn id="11" idx="2"/>
          </p:cNvCxnSpPr>
          <p:nvPr/>
        </p:nvCxnSpPr>
        <p:spPr bwMode="auto">
          <a:xfrm rot="16200000" flipH="1">
            <a:off x="5761609" y="4362577"/>
            <a:ext cx="12700" cy="839470"/>
          </a:xfrm>
          <a:prstGeom prst="curvedConnector3">
            <a:avLst>
              <a:gd name="adj1" fmla="val 1800000"/>
            </a:avLst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10"/>
          <p:cNvSpPr/>
          <p:nvPr/>
        </p:nvSpPr>
        <p:spPr bwMode="auto">
          <a:xfrm>
            <a:off x="6007608" y="4599432"/>
            <a:ext cx="347472" cy="18288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168138" y="4599432"/>
            <a:ext cx="347472" cy="18288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03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Getting Derivatives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noProof="0" dirty="0" smtClean="0"/>
                  <a:t>Worked example – pose SLAM</a:t>
                </a:r>
              </a:p>
              <a:p>
                <a:pPr lvl="1"/>
                <a:r>
                  <a:rPr lang="en-US" noProof="0" dirty="0" smtClean="0"/>
                  <a:t>We have two poses,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noProof="0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noProof="0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noProof="0" smtClean="0"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noProof="0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b="0" i="1" noProof="0" smtClean="0">
                            <a:latin typeface="Cambria Math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noProof="0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1" i="1" noProof="0" smtClean="0">
                                <a:latin typeface="Cambria Math"/>
                              </a:rPr>
                              <m:t>𝒕</m:t>
                            </m:r>
                          </m:e>
                          <m:sub>
                            <m:r>
                              <a:rPr lang="en-US" b="0" i="1" noProof="0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noProof="0" dirty="0" smtClean="0"/>
                  <a:t> and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 noProof="0"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noProof="0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i="1" noProof="0">
                            <a:latin typeface="Cambria Math"/>
                          </a:rPr>
                          <m:t> </m:t>
                        </m:r>
                        <m:sSub>
                          <m:sSubPr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1" i="1" noProof="0">
                                <a:latin typeface="Cambria Math"/>
                              </a:rPr>
                              <m:t>𝒕</m:t>
                            </m:r>
                          </m:e>
                          <m:sub>
                            <m:r>
                              <a:rPr lang="en-US" b="0" i="1" noProof="0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noProof="0" dirty="0" smtClean="0"/>
              </a:p>
              <a:p>
                <a:pPr lvl="1"/>
                <a:r>
                  <a:rPr lang="en-US" noProof="0" dirty="0" smtClean="0"/>
                  <a:t>We want to avoid optimizing 4×4 matrices</a:t>
                </a:r>
              </a:p>
              <a:p>
                <a:pPr lvl="1"/>
                <a:r>
                  <a:rPr lang="en-US" noProof="0" dirty="0" smtClean="0"/>
                  <a:t>Internally, they are optimized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noProof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noProof="0" smtClean="0">
                            <a:latin typeface="Cambria Math"/>
                            <a:ea typeface="Cambria Math"/>
                          </a:rPr>
                          <m:t>ℝ</m:t>
                        </m:r>
                      </m:e>
                      <m:sup>
                        <m:r>
                          <a:rPr lang="en-US" b="0" i="1" noProof="0" smtClean="0">
                            <a:latin typeface="Cambria Math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noProof="0" dirty="0" smtClean="0"/>
                  <a:t> [axis-angle </a:t>
                </a:r>
                <a14:m>
                  <m:oMath xmlns:m="http://schemas.openxmlformats.org/officeDocument/2006/math">
                    <m:r>
                      <a:rPr lang="en-US" b="1" i="1" noProof="0">
                        <a:latin typeface="Cambria Math"/>
                      </a:rPr>
                      <m:t>𝒕</m:t>
                    </m:r>
                  </m:oMath>
                </a14:m>
                <a:r>
                  <a:rPr lang="en-US" noProof="0" dirty="0" smtClean="0"/>
                  <a:t>]</a:t>
                </a:r>
              </a:p>
              <a:p>
                <a:pPr lvl="1"/>
                <a:r>
                  <a:rPr lang="en-US" noProof="0" dirty="0" smtClean="0"/>
                  <a:t>That gives us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 i="0" noProof="0" smtClean="0">
                        <a:latin typeface="Cambria Math"/>
                      </a:rPr>
                      <m:t>v</m:t>
                    </m:r>
                    <m:d>
                      <m:dPr>
                        <m:ctrlPr>
                          <a:rPr lang="en-US" i="1" noProof="0" smtClean="0">
                            <a:latin typeface="Cambria Math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noProof="0" smtClean="0">
                                <a:latin typeface="Cambria Math"/>
                              </a:rPr>
                              <m:t>𝑅</m:t>
                            </m:r>
                            <m:r>
                              <a:rPr lang="en-US" i="1" noProof="0">
                                <a:latin typeface="Cambria Math"/>
                              </a:rPr>
                              <m:t> </m:t>
                            </m:r>
                            <m:r>
                              <a:rPr lang="en-US" b="1" i="1" noProof="0" smtClean="0">
                                <a:latin typeface="Cambria Math"/>
                              </a:rPr>
                              <m:t>𝒕</m:t>
                            </m:r>
                          </m:e>
                        </m:d>
                      </m:e>
                    </m:d>
                    <m:r>
                      <a:rPr lang="en-US" b="0" i="1" noProof="0" smtClean="0">
                        <a:latin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b="0" i="0" noProof="0" smtClean="0">
                            <a:latin typeface="Cambria Math"/>
                          </a:rPr>
                          <m:t>aa</m:t>
                        </m:r>
                        <m:d>
                          <m:dPr>
                            <m:ctrlPr>
                              <a:rPr lang="en-US" b="1" i="1" noProof="0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 noProof="0">
                                <a:latin typeface="Cambria Math"/>
                              </a:rPr>
                              <m:t>𝑅</m:t>
                            </m:r>
                          </m:e>
                        </m:d>
                        <m:r>
                          <a:rPr lang="en-US" b="1" i="1" noProof="0" smtClean="0">
                            <a:latin typeface="Cambria Math"/>
                          </a:rPr>
                          <m:t> </m:t>
                        </m:r>
                        <m:r>
                          <a:rPr lang="en-US" b="1" i="1" noProof="0">
                            <a:latin typeface="Cambria Math"/>
                          </a:rPr>
                          <m:t>𝒕</m:t>
                        </m:r>
                      </m:e>
                    </m:d>
                  </m:oMath>
                </a14:m>
                <a:r>
                  <a:rPr lang="en-US" noProof="0" dirty="0" smtClean="0"/>
                  <a:t> and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 i="0" noProof="0" smtClean="0">
                        <a:latin typeface="Cambria Math"/>
                      </a:rPr>
                      <m:t>m</m:t>
                    </m:r>
                    <m:d>
                      <m:dPr>
                        <m:ctrlPr>
                          <a:rPr lang="en-US" b="1" i="1" noProof="0" smtClean="0">
                            <a:latin typeface="Cambria Math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1" i="1" noProof="0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1" i="1" noProof="0">
                                <a:latin typeface="Cambria Math"/>
                              </a:rPr>
                              <m:t>𝒓</m:t>
                            </m:r>
                            <m:r>
                              <a:rPr lang="en-US" b="1" i="1" noProof="0">
                                <a:latin typeface="Cambria Math"/>
                              </a:rPr>
                              <m:t> </m:t>
                            </m:r>
                            <m:r>
                              <a:rPr lang="en-US" b="1" i="1" noProof="0">
                                <a:latin typeface="Cambria Math"/>
                              </a:rPr>
                              <m:t>𝒕</m:t>
                            </m:r>
                          </m:e>
                        </m:d>
                      </m:e>
                    </m:d>
                    <m:r>
                      <a:rPr lang="en-US" b="1" i="1" noProof="0" smtClean="0">
                        <a:latin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 noProof="0">
                            <a:latin typeface="Cambria Math"/>
                          </a:rPr>
                          <m:t>𝑅</m:t>
                        </m:r>
                        <m:r>
                          <a:rPr lang="en-US" i="1" noProof="0">
                            <a:latin typeface="Cambria Math"/>
                          </a:rPr>
                          <m:t> </m:t>
                        </m:r>
                        <m:r>
                          <a:rPr lang="en-US" b="1" i="1" noProof="0">
                            <a:latin typeface="Cambria Math"/>
                          </a:rPr>
                          <m:t>𝒕</m:t>
                        </m:r>
                      </m:e>
                    </m:d>
                  </m:oMath>
                </a14:m>
                <a:endParaRPr lang="en-US" b="1" noProof="0" dirty="0" smtClean="0"/>
              </a:p>
              <a:p>
                <a:pPr lvl="1"/>
                <a:r>
                  <a:rPr lang="en-US" noProof="0" dirty="0" smtClean="0"/>
                  <a:t>We have </a:t>
                </a:r>
                <a14:m>
                  <m:oMath xmlns:m="http://schemas.openxmlformats.org/officeDocument/2006/math">
                    <m:r>
                      <a:rPr lang="en-US" i="1" noProof="0" smtClean="0">
                        <a:latin typeface="Cambria Math"/>
                        <a:ea typeface="Cambria Math"/>
                      </a:rPr>
                      <m:t>⊕</m:t>
                    </m:r>
                    <m:d>
                      <m:dPr>
                        <m:ctrlPr>
                          <a:rPr lang="en-US" i="1" noProof="0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1" i="1" noProof="0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1" i="1" noProof="0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1" i="1" noProof="0" smtClean="0">
                                    <a:latin typeface="Cambria Math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en-US" b="0" i="1" noProof="0" smtClean="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1" i="1" noProof="0" smtClean="0">
                                <a:latin typeface="Cambria Math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b="1" i="1" noProof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1" i="1" noProof="0" smtClean="0">
                                    <a:latin typeface="Cambria Math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US" i="1" noProof="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b="0" i="1" noProof="0" smtClean="0">
                            <a:latin typeface="Cambria Math"/>
                          </a:rPr>
                          <m:t>,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1" i="1" noProof="0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1" i="1" noProof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1" i="1" noProof="0">
                                    <a:latin typeface="Cambria Math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en-US" b="0" i="1" noProof="0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1" i="1" noProof="0">
                                <a:latin typeface="Cambria Math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b="1" i="1" noProof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1" i="1" noProof="0">
                                    <a:latin typeface="Cambria Math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US" b="0" i="1" noProof="0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b="0" i="1" noProof="0" smtClean="0">
                        <a:latin typeface="Cambria Math"/>
                        <a:ea typeface="Cambria Math"/>
                      </a:rPr>
                      <m:t>=</m:t>
                    </m:r>
                    <m:r>
                      <m:rPr>
                        <m:nor/>
                      </m:rPr>
                      <a:rPr lang="en-US" b="0" i="0" noProof="0" smtClean="0">
                        <a:latin typeface="Cambria Math"/>
                        <a:ea typeface="Cambria Math"/>
                      </a:rPr>
                      <m:t>v</m:t>
                    </m:r>
                    <m:d>
                      <m:dPr>
                        <m:ctrlPr>
                          <a:rPr lang="en-US" b="0" i="1" noProof="0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b="0" i="0" noProof="0" smtClean="0">
                            <a:latin typeface="Cambria Math"/>
                            <a:ea typeface="Cambria Math"/>
                          </a:rPr>
                          <m:t>m</m:t>
                        </m:r>
                        <m:d>
                          <m:dPr>
                            <m:ctrlPr>
                              <a:rPr lang="en-US" b="0" i="1" noProof="0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1" i="1" noProof="0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1" i="1" noProof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noProof="0">
                                        <a:latin typeface="Cambria Math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en-US" i="1" noProof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1" i="1" noProof="0">
                                    <a:latin typeface="Cambria Math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b="1" i="1" noProof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noProof="0">
                                        <a:latin typeface="Cambria Math"/>
                                      </a:rPr>
                                      <m:t>𝒕</m:t>
                                    </m:r>
                                  </m:e>
                                  <m:sub>
                                    <m:r>
                                      <a:rPr lang="en-US" i="1" noProof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m:rPr>
                            <m:nor/>
                          </m:rPr>
                          <a:rPr lang="en-US" b="0" i="0" noProof="0" smtClean="0">
                            <a:latin typeface="Cambria Math"/>
                            <a:ea typeface="Cambria Math"/>
                          </a:rPr>
                          <m:t>m</m:t>
                        </m:r>
                        <m:d>
                          <m:dPr>
                            <m:ctrlPr>
                              <a:rPr lang="en-US" b="0" i="1" noProof="0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1" i="1" noProof="0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1" i="1" noProof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noProof="0">
                                        <a:latin typeface="Cambria Math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en-US" i="1" noProof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b="1" i="1" noProof="0">
                                    <a:latin typeface="Cambria Math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b="1" i="1" noProof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noProof="0">
                                        <a:latin typeface="Cambria Math"/>
                                      </a:rPr>
                                      <m:t>𝒕</m:t>
                                    </m:r>
                                  </m:e>
                                  <m:sub>
                                    <m:r>
                                      <a:rPr lang="en-US" i="1" noProof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US" noProof="0" dirty="0" smtClean="0"/>
                  <a:t> and </a:t>
                </a:r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  <a:ea typeface="Cambria Math"/>
                      </a:rPr>
                      <m:t>⊖</m:t>
                    </m:r>
                    <m:d>
                      <m:dPr>
                        <m:ctrlPr>
                          <a:rPr lang="en-US" i="1" noProof="0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1" i="1" noProof="0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1" i="1" noProof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1" i="1" noProof="0">
                                    <a:latin typeface="Cambria Math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en-US" i="1" noProof="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1" i="1" noProof="0">
                                <a:latin typeface="Cambria Math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b="1" i="1" noProof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1" i="1" noProof="0">
                                    <a:latin typeface="Cambria Math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US" i="1" noProof="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i="1" noProof="0">
                            <a:latin typeface="Cambria Math"/>
                          </a:rPr>
                          <m:t>,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1" i="1" noProof="0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1" i="1" noProof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1" i="1" noProof="0">
                                    <a:latin typeface="Cambria Math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en-US" i="1" noProof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1" i="1" noProof="0">
                                <a:latin typeface="Cambria Math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b="1" i="1" noProof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1" i="1" noProof="0">
                                    <a:latin typeface="Cambria Math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US" i="1" noProof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b="0" i="1" noProof="0" smtClean="0">
                        <a:latin typeface="Cambria Math"/>
                        <a:ea typeface="Cambria Math"/>
                      </a:rPr>
                      <m:t>=</m:t>
                    </m:r>
                    <m:r>
                      <m:rPr>
                        <m:nor/>
                      </m:rPr>
                      <a:rPr lang="en-US" noProof="0">
                        <a:latin typeface="Cambria Math"/>
                        <a:ea typeface="Cambria Math"/>
                      </a:rPr>
                      <m:t>v</m:t>
                    </m:r>
                    <m:d>
                      <m:dPr>
                        <m:ctrlPr>
                          <a:rPr lang="en-US" i="1" noProof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noProof="0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 noProof="0" smtClean="0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en-US" noProof="0">
                                    <a:latin typeface="Cambria Math"/>
                                    <a:ea typeface="Cambria Math"/>
                                  </a:rPr>
                                  <m:t>m</m:t>
                                </m:r>
                                <m:d>
                                  <m:dPr>
                                    <m:ctrlPr>
                                      <a:rPr lang="en-US" i="1" noProof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b="1" i="1" noProof="0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b="1" i="1" noProof="0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1" i="1" noProof="0">
                                                <a:latin typeface="Cambria Math"/>
                                              </a:rPr>
                                              <m:t>𝒓</m:t>
                                            </m:r>
                                          </m:e>
                                          <m:sub>
                                            <m:r>
                                              <a:rPr lang="en-US" i="1" noProof="0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b="1" i="1" noProof="0">
                                            <a:latin typeface="Cambria Math"/>
                                          </a:rPr>
                                          <m:t> </m:t>
                                        </m:r>
                                        <m:sSub>
                                          <m:sSubPr>
                                            <m:ctrlPr>
                                              <a:rPr lang="en-US" b="1" i="1" noProof="0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1" i="1" noProof="0">
                                                <a:latin typeface="Cambria Math"/>
                                              </a:rPr>
                                              <m:t>𝒕</m:t>
                                            </m:r>
                                          </m:e>
                                          <m:sub>
                                            <m:r>
                                              <a:rPr lang="en-US" i="1" noProof="0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b="0" i="1" noProof="0" smtClean="0">
                                <a:latin typeface="Cambria Math"/>
                                <a:ea typeface="Cambria Math"/>
                              </a:rPr>
                              <m:t>−1</m:t>
                            </m:r>
                          </m:sup>
                        </m:sSup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m:rPr>
                            <m:nor/>
                          </m:rPr>
                          <a:rPr lang="en-US" noProof="0">
                            <a:latin typeface="Cambria Math"/>
                            <a:ea typeface="Cambria Math"/>
                          </a:rPr>
                          <m:t>m</m:t>
                        </m:r>
                        <m:d>
                          <m:dPr>
                            <m:ctrlPr>
                              <a:rPr lang="en-US" i="1" noProof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1" i="1" noProof="0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1" i="1" noProof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noProof="0">
                                        <a:latin typeface="Cambria Math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en-US" i="1" noProof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b="1" i="1" noProof="0">
                                    <a:latin typeface="Cambria Math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b="1" i="1" noProof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noProof="0">
                                        <a:latin typeface="Cambria Math"/>
                                      </a:rPr>
                                      <m:t>𝒕</m:t>
                                    </m:r>
                                  </m:e>
                                  <m:sub>
                                    <m:r>
                                      <a:rPr lang="en-US" i="1" noProof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US" noProof="0" dirty="0" smtClean="0"/>
              </a:p>
              <a:p>
                <a:pPr lvl="1">
                  <a:spcBef>
                    <a:spcPts val="0"/>
                  </a:spcBef>
                </a:pPr>
                <a:r>
                  <a:rPr lang="en-US" noProof="0" dirty="0" smtClean="0"/>
                  <a:t>For NLS, we need </a:t>
                </a:r>
                <a14:m>
                  <m:oMath xmlns:m="http://schemas.openxmlformats.org/officeDocument/2006/math">
                    <m:r>
                      <a:rPr lang="en-US" b="1" i="1" noProof="0">
                        <a:latin typeface="Cambria Math"/>
                        <a:ea typeface="Cambria Math"/>
                      </a:rPr>
                      <m:t>𝑱</m:t>
                    </m:r>
                    <m:r>
                      <a:rPr lang="en-US" b="1" i="1" noProof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i="1" noProof="0">
                            <a:latin typeface="Cambria Math"/>
                          </a:rPr>
                        </m:ctrlPr>
                      </m:fPr>
                      <m:num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US" i="1" noProof="0">
                            <a:latin typeface="Cambria Math"/>
                          </a:rPr>
                          <m:t>h</m:t>
                        </m:r>
                        <m:d>
                          <m:dPr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dPr>
                          <m:e>
                            <m:sPre>
                              <m:sPrePr>
                                <m:ctrlPr>
                                  <a:rPr lang="en-US" b="1" i="1" noProof="0">
                                    <a:latin typeface="Cambria Math"/>
                                    <a:ea typeface="Cambria Math"/>
                                  </a:rPr>
                                </m:ctrlPr>
                              </m:sPrePr>
                              <m:sub/>
                              <m:sup>
                                <m:r>
                                  <a:rPr lang="en-US" i="1" noProof="0">
                                    <a:latin typeface="Cambria Math"/>
                                    <a:ea typeface="Cambria Math"/>
                                  </a:rPr>
                                  <m:t>𝑘</m:t>
                                </m:r>
                              </m:sup>
                              <m:e>
                                <m:r>
                                  <a:rPr lang="en-US" b="1" i="1" noProof="0">
                                    <a:latin typeface="Cambria Math"/>
                                    <a:ea typeface="Cambria Math"/>
                                  </a:rPr>
                                  <m:t>𝒙</m:t>
                                </m:r>
                              </m:e>
                            </m:sPre>
                          </m:e>
                        </m:d>
                      </m:num>
                      <m:den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𝒙</m:t>
                        </m:r>
                      </m:den>
                    </m:f>
                    <m:r>
                      <a:rPr lang="en-US" b="1" i="1" noProof="0" smtClean="0">
                        <a:latin typeface="Cambria Math"/>
                        <a:ea typeface="Cambria Math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b="1" i="1" noProof="0" smtClean="0">
                            <a:latin typeface="Cambria Math"/>
                            <a:ea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noProof="0" smtClean="0">
                            <a:latin typeface="Cambria Math"/>
                            <a:ea typeface="Cambria Math"/>
                          </a:rPr>
                          <m:t>𝑘</m:t>
                        </m:r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=1</m:t>
                        </m:r>
                      </m:sub>
                      <m:sup>
                        <m:d>
                          <m:dPr>
                            <m:begChr m:val="|"/>
                            <m:endChr m:val="|"/>
                            <m:ctrlPr>
                              <a:rPr lang="en-US" b="1" i="1" noProof="0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b="0" i="1" noProof="0" smtClean="0">
                                <a:latin typeface="Cambria Math"/>
                                <a:ea typeface="Cambria Math"/>
                              </a:rPr>
                              <m:t>𝐸</m:t>
                            </m:r>
                          </m:e>
                        </m:d>
                      </m:sup>
                      <m:e>
                        <m:f>
                          <m:fPr>
                            <m:ctrlPr>
                              <a:rPr lang="en-US" b="1" i="1" noProof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i="1" noProof="0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  <m:d>
                              <m:dPr>
                                <m:ctrlPr>
                                  <a:rPr lang="en-US" i="1" noProof="0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 noProof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noProof="0">
                                        <a:latin typeface="Cambria Math"/>
                                        <a:ea typeface="Cambria Math"/>
                                      </a:rPr>
                                      <m:t>𝒙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i="1" noProof="0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 noProof="0">
                                            <a:latin typeface="Cambria Math"/>
                                            <a:ea typeface="Cambria Math"/>
                                          </a:rPr>
                                          <m:t>𝒊</m:t>
                                        </m:r>
                                      </m:e>
                                      <m:sub>
                                        <m:r>
                                          <a:rPr lang="en-US" i="1" noProof="0">
                                            <a:latin typeface="Cambria Math"/>
                                            <a:ea typeface="Cambria Math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a:rPr lang="en-US" i="1" noProof="0">
                                    <a:latin typeface="Cambria Math"/>
                                    <a:ea typeface="Cambria Math"/>
                                  </a:rPr>
                                  <m:t> ⊖ </m:t>
                                </m:r>
                                <m:sSub>
                                  <m:sSubPr>
                                    <m:ctrlPr>
                                      <a:rPr lang="en-US" i="1" noProof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noProof="0">
                                        <a:latin typeface="Cambria Math"/>
                                        <a:ea typeface="Cambria Math"/>
                                      </a:rPr>
                                      <m:t>𝒙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i="1" noProof="0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 noProof="0">
                                            <a:latin typeface="Cambria Math"/>
                                            <a:ea typeface="Cambria Math"/>
                                          </a:rPr>
                                          <m:t>𝒋</m:t>
                                        </m:r>
                                      </m:e>
                                      <m:sub>
                                        <m:r>
                                          <a:rPr lang="en-US" i="1" noProof="0">
                                            <a:latin typeface="Cambria Math"/>
                                            <a:ea typeface="Cambria Math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d>
                          </m:num>
                          <m:den>
                            <m:r>
                              <a:rPr lang="en-US" i="1" noProof="0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 noProof="0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 noProof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noProof="0">
                                        <a:latin typeface="Cambria Math"/>
                                        <a:ea typeface="Cambria Math"/>
                                      </a:rPr>
                                      <m:t>𝒙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i="1" noProof="0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 noProof="0">
                                            <a:latin typeface="Cambria Math"/>
                                            <a:ea typeface="Cambria Math"/>
                                          </a:rPr>
                                          <m:t>𝒊</m:t>
                                        </m:r>
                                      </m:e>
                                      <m:sub>
                                        <m:r>
                                          <a:rPr lang="en-US" i="1" noProof="0">
                                            <a:latin typeface="Cambria Math"/>
                                            <a:ea typeface="Cambria Math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a:rPr lang="en-US" i="1" noProof="0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i="1" noProof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noProof="0">
                                        <a:latin typeface="Cambria Math"/>
                                        <a:ea typeface="Cambria Math"/>
                                      </a:rPr>
                                      <m:t>𝒙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i="1" noProof="0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 noProof="0">
                                            <a:latin typeface="Cambria Math"/>
                                            <a:ea typeface="Cambria Math"/>
                                          </a:rPr>
                                          <m:t>𝒋</m:t>
                                        </m:r>
                                      </m:e>
                                      <m:sub>
                                        <m:r>
                                          <a:rPr lang="en-US" i="1" noProof="0">
                                            <a:latin typeface="Cambria Math"/>
                                            <a:ea typeface="Cambria Math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d>
                          </m:den>
                        </m:f>
                      </m:e>
                    </m:nary>
                  </m:oMath>
                </a14:m>
                <a:endParaRPr lang="en-US" noProof="0" dirty="0" smtClean="0"/>
              </a:p>
              <a:p>
                <a:pPr lvl="1"/>
                <a:r>
                  <a:rPr lang="en-US" noProof="0" dirty="0" smtClean="0"/>
                  <a:t>Also, error </a:t>
                </a:r>
                <a14:m>
                  <m:oMath xmlns:m="http://schemas.openxmlformats.org/officeDocument/2006/math">
                    <m:r>
                      <a:rPr lang="en-US" b="1" i="1" noProof="0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b="1" i="1" noProof="0" smtClean="0">
                        <a:latin typeface="Cambria Math"/>
                        <a:ea typeface="Cambria Math"/>
                      </a:rPr>
                      <m:t>𝒃</m:t>
                    </m:r>
                    <m:r>
                      <a:rPr lang="en-US" b="0" i="0" noProof="0" smtClean="0">
                        <a:latin typeface="Cambria Math"/>
                        <a:ea typeface="Cambria Math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b="1" i="1" noProof="0">
                            <a:latin typeface="Cambria Math"/>
                            <a:ea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 noProof="0">
                            <a:latin typeface="Cambria Math"/>
                            <a:ea typeface="Cambria Math"/>
                          </a:rPr>
                          <m:t>𝑘</m:t>
                        </m:r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=1</m:t>
                        </m:r>
                      </m:sub>
                      <m:sup>
                        <m:d>
                          <m:dPr>
                            <m:begChr m:val="|"/>
                            <m:endChr m:val="|"/>
                            <m:ctrlPr>
                              <a:rPr lang="en-US" b="1" i="1" noProof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i="1" noProof="0">
                                <a:latin typeface="Cambria Math"/>
                                <a:ea typeface="Cambria Math"/>
                              </a:rPr>
                              <m:t>𝐸</m:t>
                            </m:r>
                          </m:e>
                        </m:d>
                      </m:sup>
                      <m:e>
                        <m:sSub>
                          <m:sSubPr>
                            <m:ctrlPr>
                              <a:rPr lang="en-US" b="1" i="1" noProof="0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b="1" i="1" noProof="0" smtClean="0">
                                <a:latin typeface="Cambria Math"/>
                                <a:ea typeface="Cambria Math"/>
                              </a:rPr>
                              <m:t>𝒐</m:t>
                            </m:r>
                          </m:e>
                          <m:sub>
                            <m:r>
                              <a:rPr lang="en-US" b="0" i="1" noProof="0" smtClean="0">
                                <a:latin typeface="Cambria Math"/>
                                <a:ea typeface="Cambria Math"/>
                              </a:rPr>
                              <m:t>𝑘</m:t>
                            </m:r>
                          </m:sub>
                        </m:sSub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⊖</m:t>
                        </m:r>
                        <m:d>
                          <m:dPr>
                            <m:ctrlPr>
                              <a:rPr lang="en-US" i="1" noProof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noProof="0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1" i="1" noProof="0">
                                    <a:latin typeface="Cambria Math"/>
                                    <a:ea typeface="Cambria Math"/>
                                  </a:rPr>
                                  <m:t>𝒙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i="1" noProof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noProof="0">
                                        <a:latin typeface="Cambria Math"/>
                                        <a:ea typeface="Cambria Math"/>
                                      </a:rPr>
                                      <m:t>𝒊</m:t>
                                    </m:r>
                                  </m:e>
                                  <m:sub>
                                    <m:r>
                                      <a:rPr lang="en-US" i="1" noProof="0">
                                        <a:latin typeface="Cambria Math"/>
                                        <a:ea typeface="Cambria Math"/>
                                      </a:rPr>
                                      <m:t>𝑘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en-US" i="1" noProof="0">
                                <a:latin typeface="Cambria Math"/>
                                <a:ea typeface="Cambria Math"/>
                              </a:rPr>
                              <m:t>⊖</m:t>
                            </m:r>
                            <m:sSub>
                              <m:sSubPr>
                                <m:ctrlPr>
                                  <a:rPr lang="en-US" i="1" noProof="0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1" i="1" noProof="0">
                                    <a:latin typeface="Cambria Math"/>
                                    <a:ea typeface="Cambria Math"/>
                                  </a:rPr>
                                  <m:t>𝒙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i="1" noProof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noProof="0">
                                        <a:latin typeface="Cambria Math"/>
                                        <a:ea typeface="Cambria Math"/>
                                      </a:rPr>
                                      <m:t>𝒋</m:t>
                                    </m:r>
                                  </m:e>
                                  <m:sub>
                                    <m:r>
                                      <a:rPr lang="en-US" i="1" noProof="0">
                                        <a:latin typeface="Cambria Math"/>
                                        <a:ea typeface="Cambria Math"/>
                                      </a:rPr>
                                      <m:t>𝑘</m:t>
                                    </m:r>
                                  </m:sub>
                                </m:sSub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noProof="0" dirty="0" smtClean="0"/>
              </a:p>
              <a:p>
                <a:pPr lvl="1"/>
                <a:r>
                  <a:rPr lang="en-US" noProof="0" dirty="0" smtClean="0"/>
                  <a:t>Then update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 smtClean="0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1" i="1" noProof="0">
                                <a:latin typeface="Cambria Math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b="0" i="1" noProof="0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b="0" i="1" noProof="0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𝒙</m:t>
                        </m:r>
                      </m:e>
                      <m:sub>
                        <m:r>
                          <a:rPr lang="en-US" b="0" i="1" noProof="0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i="1" noProof="0">
                        <a:latin typeface="Cambria Math"/>
                        <a:ea typeface="Cambria Math"/>
                      </a:rPr>
                      <m:t>⊕</m:t>
                    </m:r>
                    <m:sSub>
                      <m:sSubPr>
                        <m:ctrlPr>
                          <a:rPr lang="en-US" i="1" noProof="0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𝒙</m:t>
                        </m:r>
                      </m:e>
                      <m:sub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noProof="0" dirty="0" smtClean="0"/>
                  <a:t> for each variable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 noProof="0" smtClean="0"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en-US" b="0" i="1" noProof="0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i="1" noProof="0" smtClean="0">
                        <a:latin typeface="Cambria Math"/>
                        <a:ea typeface="Cambria Math"/>
                      </a:rPr>
                      <m:t>∈</m:t>
                    </m:r>
                    <m:r>
                      <a:rPr lang="en-US" b="0" i="1" noProof="0" smtClean="0">
                        <a:latin typeface="Cambria Math"/>
                        <a:ea typeface="Cambria Math"/>
                      </a:rPr>
                      <m:t>𝑉</m:t>
                    </m:r>
                  </m:oMath>
                </a14:m>
                <a:endParaRPr lang="en-US" noProof="0" dirty="0" smtClean="0"/>
              </a:p>
              <a:p>
                <a:pPr lvl="1"/>
                <a:r>
                  <a:rPr lang="en-US" noProof="0" dirty="0" smtClean="0"/>
                  <a:t>Recall that this is on graph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1" i="1" noProof="0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𝑉</m:t>
                        </m:r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</m:d>
                    <m:r>
                      <a:rPr lang="en-US" b="1" i="1" noProof="0" smtClean="0">
                        <a:latin typeface="Cambria Math"/>
                        <a:ea typeface="Cambria Math"/>
                      </a:rPr>
                      <m:t>, </m:t>
                    </m:r>
                    <m:d>
                      <m:dPr>
                        <m:begChr m:val="{"/>
                        <m:endChr m:val="}"/>
                        <m:ctrlPr>
                          <a:rPr lang="en-US" b="1" i="1" noProof="0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 noProof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i="1" noProof="0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1" i="1" noProof="0">
                                    <a:latin typeface="Cambria Math"/>
                                    <a:ea typeface="Cambria Math"/>
                                  </a:rPr>
                                  <m:t>𝒊</m:t>
                                </m:r>
                              </m:e>
                              <m:sub>
                                <m:r>
                                  <a:rPr lang="en-US" i="1" noProof="0">
                                    <a:latin typeface="Cambria Math"/>
                                    <a:ea typeface="Cambria Math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b="1" i="1" noProof="0">
                                <a:latin typeface="Cambria Math"/>
                                <a:ea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 noProof="0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1" i="1" noProof="0">
                                    <a:latin typeface="Cambria Math"/>
                                    <a:ea typeface="Cambria Math"/>
                                  </a:rPr>
                                  <m:t>𝒋</m:t>
                                </m:r>
                              </m:e>
                              <m:sub>
                                <m:r>
                                  <a:rPr lang="en-US" i="1" noProof="0">
                                    <a:latin typeface="Cambria Math"/>
                                    <a:ea typeface="Cambria Math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b="1" i="1" noProof="0">
                                <a:latin typeface="Cambria Math"/>
                                <a:ea typeface="Cambria Math"/>
                              </a:rPr>
                              <m:t>,</m:t>
                            </m:r>
                            <m:r>
                              <a:rPr lang="en-US" b="1" i="1" noProof="0">
                                <a:latin typeface="Cambria Math"/>
                                <a:ea typeface="Cambria Math"/>
                              </a:rPr>
                              <m:t>𝒐</m:t>
                            </m:r>
                          </m:e>
                          <m:sub>
                            <m:r>
                              <a:rPr lang="en-US" i="1" noProof="0">
                                <a:latin typeface="Cambria Math"/>
                                <a:ea typeface="Cambria Math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b="1" i="1" noProof="0" smtClean="0">
                        <a:latin typeface="Cambria Math"/>
                        <a:ea typeface="Cambria Math"/>
                      </a:rPr>
                      <m:t>∈</m:t>
                    </m:r>
                    <m:r>
                      <a:rPr lang="en-US" b="0" i="1" noProof="0" smtClean="0">
                        <a:latin typeface="Cambria Math"/>
                        <a:ea typeface="Cambria Math"/>
                      </a:rPr>
                      <m:t>𝐸</m:t>
                    </m:r>
                  </m:oMath>
                </a14:m>
                <a:endParaRPr lang="en-US" noProof="0" dirty="0" smtClean="0"/>
              </a:p>
              <a:p>
                <a:pPr lvl="1"/>
                <a:endParaRPr lang="en-US" noProof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329" t="-1144"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cxnSp>
        <p:nvCxnSpPr>
          <p:cNvPr id="7" name="Curved Connector 6"/>
          <p:cNvCxnSpPr>
            <a:stCxn id="12" idx="0"/>
            <a:endCxn id="11" idx="0"/>
          </p:cNvCxnSpPr>
          <p:nvPr/>
        </p:nvCxnSpPr>
        <p:spPr bwMode="auto">
          <a:xfrm rot="5400000" flipH="1" flipV="1">
            <a:off x="4887468" y="4480560"/>
            <a:ext cx="12700" cy="1435608"/>
          </a:xfrm>
          <a:prstGeom prst="curvedConnector3">
            <a:avLst>
              <a:gd name="adj1" fmla="val 1800000"/>
            </a:avLst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10"/>
          <p:cNvSpPr/>
          <p:nvPr/>
        </p:nvSpPr>
        <p:spPr bwMode="auto">
          <a:xfrm>
            <a:off x="5513832" y="5198364"/>
            <a:ext cx="182880" cy="15544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078224" y="5198364"/>
            <a:ext cx="182880" cy="15544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617720" y="5701284"/>
            <a:ext cx="182880" cy="15544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895344" y="5719572"/>
            <a:ext cx="182880" cy="15544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charset="0"/>
            </a:endParaRPr>
          </a:p>
        </p:txBody>
      </p:sp>
      <p:cxnSp>
        <p:nvCxnSpPr>
          <p:cNvPr id="17" name="Curved Connector 16"/>
          <p:cNvCxnSpPr>
            <a:stCxn id="14" idx="0"/>
            <a:endCxn id="13" idx="0"/>
          </p:cNvCxnSpPr>
          <p:nvPr/>
        </p:nvCxnSpPr>
        <p:spPr bwMode="auto">
          <a:xfrm rot="5400000" flipH="1" flipV="1">
            <a:off x="4338828" y="5349240"/>
            <a:ext cx="18288" cy="722376"/>
          </a:xfrm>
          <a:prstGeom prst="curvedConnector3">
            <a:avLst>
              <a:gd name="adj1" fmla="val 1000000"/>
            </a:avLst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6817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Chain rule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Bef>
                    <a:spcPts val="0"/>
                  </a:spcBef>
                </a:pPr>
                <a:r>
                  <a:rPr lang="en-US" noProof="0" dirty="0" smtClean="0"/>
                  <a:t>A simple rule that allows decomposition of derivatives</a:t>
                </a:r>
                <a:br>
                  <a:rPr lang="en-US" noProof="0" dirty="0" smtClean="0"/>
                </a:br>
                <a:r>
                  <a:rPr lang="en-US" noProof="0" dirty="0" smtClean="0"/>
                  <a:t/>
                </a:r>
                <a:br>
                  <a:rPr lang="en-US" noProof="0" dirty="0" smtClean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noProof="0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noProof="0" smtClean="0">
                                <a:latin typeface="Cambria Math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b="0" i="1" noProof="0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b="0" i="1" noProof="0" smtClean="0">
                                    <a:latin typeface="Cambria Math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en-US" b="0" i="1" noProof="0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noProof="0" smtClean="0"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noProof="0" smtClean="0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b="0" i="1" noProof="0" smtClean="0">
                        <a:latin typeface="Cambria Math"/>
                      </a:rPr>
                      <m:t>=</m:t>
                    </m:r>
                    <m:r>
                      <a:rPr lang="en-US" b="0" i="1" noProof="0" smtClean="0">
                        <a:latin typeface="Cambria Math"/>
                      </a:rPr>
                      <m:t>𝑓</m:t>
                    </m:r>
                    <m:r>
                      <a:rPr lang="en-US" b="0" i="1" noProof="0" smtClean="0">
                        <a:latin typeface="Cambria Math"/>
                      </a:rPr>
                      <m:t>′</m:t>
                    </m:r>
                    <m:d>
                      <m:dPr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noProof="0" smtClean="0">
                            <a:latin typeface="Cambria Math"/>
                          </a:rPr>
                          <m:t>𝑔</m:t>
                        </m:r>
                        <m:d>
                          <m:dPr>
                            <m:ctrlPr>
                              <a:rPr lang="en-US" b="0" i="1" noProof="0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noProof="0" smtClean="0">
                                <a:latin typeface="Cambria Math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b="0" i="1" noProof="0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b="0" i="1" noProof="0" smtClean="0">
                        <a:latin typeface="Cambria Math"/>
                      </a:rPr>
                      <m:t>𝑔</m:t>
                    </m:r>
                    <m:r>
                      <a:rPr lang="en-US" b="0" i="1" noProof="0" smtClean="0">
                        <a:latin typeface="Cambria Math"/>
                      </a:rPr>
                      <m:t>′</m:t>
                    </m:r>
                    <m:d>
                      <m:dPr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noProof="0" smtClean="0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noProof="0" dirty="0" smtClean="0"/>
                  <a:t> </a:t>
                </a:r>
                <a:br>
                  <a:rPr lang="en-US" noProof="0" dirty="0" smtClean="0"/>
                </a:br>
                <a:r>
                  <a:rPr lang="en-US" noProof="0" dirty="0" smtClean="0"/>
                  <a:t/>
                </a:r>
                <a:br>
                  <a:rPr lang="en-US" noProof="0" dirty="0" smtClean="0"/>
                </a:br>
                <a:r>
                  <a:rPr lang="en-US" noProof="0" dirty="0" smtClean="0"/>
                  <a:t>so instead of calculating long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noProof="0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 noProof="0">
                                <a:latin typeface="Cambria Math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 noProof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i="1" noProof="0">
                                    <a:latin typeface="Cambria Math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en-US" i="1" noProof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 noProof="0"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  <m:sup>
                        <m:r>
                          <a:rPr lang="en-US" i="1" noProof="0"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noProof="0" dirty="0" smtClean="0"/>
                  <a:t> , we calculate much shorter </a:t>
                </a:r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</a:rPr>
                      <m:t>𝑓</m:t>
                    </m:r>
                    <m:r>
                      <a:rPr lang="en-US" i="1" noProof="0">
                        <a:latin typeface="Cambria Math"/>
                      </a:rPr>
                      <m:t>′</m:t>
                    </m:r>
                    <m:d>
                      <m:dPr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noProof="0" smtClean="0">
                            <a:latin typeface="Cambria Math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noProof="0" dirty="0" smtClean="0"/>
                  <a:t> and </a:t>
                </a:r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</a:rPr>
                      <m:t>𝑔</m:t>
                    </m:r>
                    <m:r>
                      <a:rPr lang="en-US" i="1" noProof="0">
                        <a:latin typeface="Cambria Math"/>
                      </a:rPr>
                      <m:t>′</m:t>
                    </m:r>
                    <m:d>
                      <m:dPr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 noProof="0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noProof="0" dirty="0" smtClean="0"/>
                  <a:t> and multiply them numerically when evaluating </a:t>
                </a:r>
                <a14:m>
                  <m:oMath xmlns:m="http://schemas.openxmlformats.org/officeDocument/2006/math">
                    <m:r>
                      <a:rPr lang="en-US" b="1" i="1" noProof="0" smtClean="0">
                        <a:latin typeface="Cambria Math"/>
                      </a:rPr>
                      <m:t>𝑱</m:t>
                    </m:r>
                  </m:oMath>
                </a14:m>
                <a:endParaRPr lang="en-US" b="1" noProof="0" dirty="0" smtClean="0"/>
              </a:p>
              <a:p>
                <a:pPr>
                  <a:spcBef>
                    <a:spcPts val="0"/>
                  </a:spcBef>
                </a:pPr>
                <a:endParaRPr lang="en-US" b="1" noProof="0" dirty="0"/>
              </a:p>
              <a:p>
                <a:pPr>
                  <a:spcBef>
                    <a:spcPts val="0"/>
                  </a:spcBef>
                </a:pPr>
                <a:r>
                  <a:rPr lang="en-US" noProof="0" dirty="0" smtClean="0"/>
                  <a:t>We typically calculate derivatives of </a:t>
                </a:r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  <a:ea typeface="Cambria Math"/>
                      </a:rPr>
                      <m:t>⊕</m:t>
                    </m:r>
                  </m:oMath>
                </a14:m>
                <a:r>
                  <a:rPr lang="en-US" noProof="0" dirty="0" smtClean="0"/>
                  <a:t>, </a:t>
                </a:r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  <a:ea typeface="Cambria Math"/>
                      </a:rPr>
                      <m:t>⊖</m:t>
                    </m:r>
                  </m:oMath>
                </a14:m>
                <a:r>
                  <a:rPr lang="en-US" noProof="0" dirty="0" smtClean="0"/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noProof="0">
                        <a:latin typeface="Cambria Math"/>
                      </a:rPr>
                      <m:t>v</m:t>
                    </m:r>
                    <m:d>
                      <m:dPr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 noProof="0" smtClean="0">
                            <a:latin typeface="Cambria Math"/>
                            <a:ea typeface="Cambria Math"/>
                          </a:rPr>
                          <m:t>∙</m:t>
                        </m:r>
                      </m:e>
                    </m:d>
                  </m:oMath>
                </a14:m>
                <a:r>
                  <a:rPr lang="en-US" noProof="0" dirty="0" smtClean="0"/>
                  <a:t> and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 i="0" noProof="0" smtClean="0">
                        <a:latin typeface="Cambria Math"/>
                      </a:rPr>
                      <m:t>m</m:t>
                    </m:r>
                    <m:d>
                      <m:dPr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∙</m:t>
                        </m:r>
                      </m:e>
                    </m:d>
                  </m:oMath>
                </a14:m>
                <a:r>
                  <a:rPr lang="en-US" noProof="0" dirty="0" smtClean="0"/>
                  <a:t> and chain rule the rest</a:t>
                </a:r>
                <a:endParaRPr lang="en-US" noProof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329" t="-1144" b="-2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5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SLAM Derivatives Continued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0825" y="765175"/>
                <a:ext cx="8713788" cy="5842454"/>
              </a:xfrm>
            </p:spPr>
            <p:txBody>
              <a:bodyPr/>
              <a:lstStyle/>
              <a:p>
                <a:r>
                  <a:rPr lang="en-US" noProof="0" dirty="0" smtClean="0"/>
                  <a:t>Lets try to get a Jacobian of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noProof="0">
                        <a:latin typeface="Cambria Math"/>
                      </a:rPr>
                      <m:t>v</m:t>
                    </m:r>
                    <m:d>
                      <m:dPr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 noProof="0">
                                <a:latin typeface="Cambria Math"/>
                              </a:rPr>
                              <m:t>𝑅</m:t>
                            </m:r>
                            <m:r>
                              <a:rPr lang="en-US" i="1" noProof="0">
                                <a:latin typeface="Cambria Math"/>
                              </a:rPr>
                              <m:t> </m:t>
                            </m:r>
                            <m:r>
                              <a:rPr lang="en-US" b="1" i="1" noProof="0">
                                <a:latin typeface="Cambria Math"/>
                              </a:rPr>
                              <m:t>𝒕</m:t>
                            </m:r>
                          </m:e>
                        </m:d>
                      </m:e>
                    </m:d>
                    <m:r>
                      <a:rPr lang="en-US" i="1" noProof="0">
                        <a:latin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noProof="0">
                            <a:latin typeface="Cambria Math"/>
                          </a:rPr>
                          <m:t>aa</m:t>
                        </m:r>
                        <m:d>
                          <m:dPr>
                            <m:ctrlPr>
                              <a:rPr lang="en-US" b="1" i="1" noProof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 noProof="0">
                                <a:latin typeface="Cambria Math"/>
                              </a:rPr>
                              <m:t>𝑅</m:t>
                            </m:r>
                          </m:e>
                        </m:d>
                        <m:r>
                          <a:rPr lang="en-US" b="1" i="1" noProof="0">
                            <a:latin typeface="Cambria Math"/>
                          </a:rPr>
                          <m:t> </m:t>
                        </m:r>
                        <m:r>
                          <a:rPr lang="en-US" b="1" i="1" noProof="0">
                            <a:latin typeface="Cambria Math"/>
                          </a:rPr>
                          <m:t>𝒕</m:t>
                        </m:r>
                      </m:e>
                    </m:d>
                  </m:oMath>
                </a14:m>
                <a:endParaRPr lang="en-US" noProof="0" dirty="0" smtClean="0"/>
              </a:p>
              <a:p>
                <a:pPr marL="0" indent="0">
                  <a:lnSpc>
                    <a:spcPct val="80000"/>
                  </a:lnSpc>
                  <a:buNone/>
                </a:pPr>
                <a:endParaRPr lang="en-US" sz="1200" noProof="0" dirty="0" smtClean="0"/>
              </a:p>
              <a:p>
                <a:pPr marL="0" indent="0">
                  <a:lnSpc>
                    <a:spcPct val="80000"/>
                  </a:lnSpc>
                  <a:buNone/>
                </a:pPr>
                <a:r>
                  <a:rPr lang="en-US" sz="1200" noProof="0" dirty="0" err="1" smtClean="0"/>
                  <a:t>syms</a:t>
                </a:r>
                <a:r>
                  <a:rPr lang="en-US" sz="1200" noProof="0" dirty="0" smtClean="0"/>
                  <a:t> </a:t>
                </a:r>
                <a:r>
                  <a:rPr lang="en-US" sz="1200" noProof="0" dirty="0">
                    <a:solidFill>
                      <a:srgbClr val="B9000C"/>
                    </a:solidFill>
                  </a:rPr>
                  <a:t>r00 r01 r02 r10 r11 r12 r20 r21 r22 t0 t1 t2 real</a:t>
                </a:r>
              </a:p>
              <a:p>
                <a:pPr marL="0" indent="0">
                  <a:lnSpc>
                    <a:spcPct val="80000"/>
                  </a:lnSpc>
                  <a:buNone/>
                </a:pPr>
                <a:r>
                  <a:rPr lang="en-US" sz="1200" noProof="0" dirty="0"/>
                  <a:t>R = [r00 r01 r02; r10 r11 r12; r20 r21 r22]</a:t>
                </a:r>
              </a:p>
              <a:p>
                <a:pPr marL="0" indent="0">
                  <a:lnSpc>
                    <a:spcPct val="80000"/>
                  </a:lnSpc>
                  <a:buNone/>
                </a:pPr>
                <a:r>
                  <a:rPr lang="en-US" sz="1200" noProof="0" dirty="0"/>
                  <a:t>t = [t0 t1 t2]'</a:t>
                </a:r>
              </a:p>
              <a:p>
                <a:pPr marL="0" indent="0">
                  <a:lnSpc>
                    <a:spcPct val="80000"/>
                  </a:lnSpc>
                  <a:buNone/>
                </a:pPr>
                <a:r>
                  <a:rPr lang="en-US" sz="1200" noProof="0" dirty="0">
                    <a:solidFill>
                      <a:srgbClr val="00B050"/>
                    </a:solidFill>
                  </a:rPr>
                  <a:t>% we have a rotation matrix and a translation vector</a:t>
                </a:r>
              </a:p>
              <a:p>
                <a:pPr marL="0" indent="0">
                  <a:lnSpc>
                    <a:spcPct val="80000"/>
                  </a:lnSpc>
                  <a:buNone/>
                </a:pPr>
                <a:r>
                  <a:rPr lang="en-US" sz="1200" noProof="0" dirty="0"/>
                  <a:t> </a:t>
                </a:r>
              </a:p>
              <a:p>
                <a:pPr marL="0" indent="0">
                  <a:lnSpc>
                    <a:spcPct val="80000"/>
                  </a:lnSpc>
                  <a:buNone/>
                </a:pPr>
                <a:r>
                  <a:rPr lang="en-US" sz="1200" noProof="0" dirty="0" err="1"/>
                  <a:t>qw</a:t>
                </a:r>
                <a:r>
                  <a:rPr lang="en-US" sz="1200" noProof="0" dirty="0"/>
                  <a:t> = </a:t>
                </a:r>
                <a:r>
                  <a:rPr lang="en-US" sz="1200" noProof="0" dirty="0" err="1"/>
                  <a:t>sqrt</a:t>
                </a:r>
                <a:r>
                  <a:rPr lang="en-US" sz="1200" noProof="0" dirty="0"/>
                  <a:t>(1 + r00 + r11 + r22) / 2;</a:t>
                </a:r>
              </a:p>
              <a:p>
                <a:pPr marL="0" indent="0">
                  <a:lnSpc>
                    <a:spcPct val="80000"/>
                  </a:lnSpc>
                  <a:buNone/>
                </a:pPr>
                <a:r>
                  <a:rPr lang="en-US" sz="1200" noProof="0" dirty="0" err="1"/>
                  <a:t>qx</a:t>
                </a:r>
                <a:r>
                  <a:rPr lang="en-US" sz="1200" noProof="0" dirty="0"/>
                  <a:t> = (r21 - r12) / (4 * </a:t>
                </a:r>
                <a:r>
                  <a:rPr lang="en-US" sz="1200" noProof="0" dirty="0" err="1"/>
                  <a:t>qw</a:t>
                </a:r>
                <a:r>
                  <a:rPr lang="en-US" sz="1200" noProof="0" dirty="0"/>
                  <a:t>);</a:t>
                </a:r>
              </a:p>
              <a:p>
                <a:pPr marL="0" indent="0">
                  <a:lnSpc>
                    <a:spcPct val="80000"/>
                  </a:lnSpc>
                  <a:buNone/>
                </a:pPr>
                <a:r>
                  <a:rPr lang="en-US" sz="1200" noProof="0" dirty="0" err="1"/>
                  <a:t>qy</a:t>
                </a:r>
                <a:r>
                  <a:rPr lang="en-US" sz="1200" noProof="0" dirty="0"/>
                  <a:t> = (r02 - r20) / (4 * </a:t>
                </a:r>
                <a:r>
                  <a:rPr lang="en-US" sz="1200" noProof="0" dirty="0" err="1"/>
                  <a:t>qw</a:t>
                </a:r>
                <a:r>
                  <a:rPr lang="en-US" sz="1200" noProof="0" dirty="0"/>
                  <a:t>);</a:t>
                </a:r>
              </a:p>
              <a:p>
                <a:pPr marL="0" indent="0">
                  <a:lnSpc>
                    <a:spcPct val="80000"/>
                  </a:lnSpc>
                  <a:buNone/>
                </a:pPr>
                <a:r>
                  <a:rPr lang="en-US" sz="1200" noProof="0" dirty="0" err="1"/>
                  <a:t>qz</a:t>
                </a:r>
                <a:r>
                  <a:rPr lang="en-US" sz="1200" noProof="0" dirty="0"/>
                  <a:t> = (r10 - r01) / (4 * </a:t>
                </a:r>
                <a:r>
                  <a:rPr lang="en-US" sz="1200" noProof="0" dirty="0" err="1"/>
                  <a:t>qw</a:t>
                </a:r>
                <a:r>
                  <a:rPr lang="en-US" sz="1200" noProof="0" dirty="0"/>
                  <a:t>);</a:t>
                </a:r>
              </a:p>
              <a:p>
                <a:pPr marL="0" indent="0">
                  <a:lnSpc>
                    <a:spcPct val="80000"/>
                  </a:lnSpc>
                  <a:buNone/>
                </a:pPr>
                <a:r>
                  <a:rPr lang="en-US" sz="1200" noProof="0" dirty="0">
                    <a:solidFill>
                      <a:srgbClr val="00B050"/>
                    </a:solidFill>
                  </a:rPr>
                  <a:t>% simplified matrix to quaternion (would need several </a:t>
                </a:r>
                <a:r>
                  <a:rPr lang="en-US" sz="1200" b="1" noProof="0" dirty="0" smtClean="0">
                    <a:solidFill>
                      <a:srgbClr val="00B050"/>
                    </a:solidFill>
                  </a:rPr>
                  <a:t>branches </a:t>
                </a:r>
                <a:r>
                  <a:rPr lang="en-US" sz="1200" b="1" noProof="0" dirty="0">
                    <a:solidFill>
                      <a:srgbClr val="00B050"/>
                    </a:solidFill>
                  </a:rPr>
                  <a:t>for numerical stability</a:t>
                </a:r>
                <a:r>
                  <a:rPr lang="en-US" sz="1200" noProof="0" dirty="0">
                    <a:solidFill>
                      <a:srgbClr val="00B050"/>
                    </a:solidFill>
                  </a:rPr>
                  <a:t>)</a:t>
                </a:r>
              </a:p>
              <a:p>
                <a:pPr marL="0" indent="0">
                  <a:lnSpc>
                    <a:spcPct val="80000"/>
                  </a:lnSpc>
                  <a:buNone/>
                </a:pPr>
                <a:r>
                  <a:rPr lang="en-US" sz="1200" noProof="0" dirty="0"/>
                  <a:t> </a:t>
                </a:r>
              </a:p>
              <a:p>
                <a:pPr marL="0" indent="0">
                  <a:lnSpc>
                    <a:spcPct val="80000"/>
                  </a:lnSpc>
                  <a:buNone/>
                </a:pPr>
                <a:r>
                  <a:rPr lang="en-US" sz="1200" noProof="0" dirty="0" err="1"/>
                  <a:t>qnorm</a:t>
                </a:r>
                <a:r>
                  <a:rPr lang="en-US" sz="1200" noProof="0" dirty="0"/>
                  <a:t> = simplify(</a:t>
                </a:r>
                <a:r>
                  <a:rPr lang="en-US" sz="1200" noProof="0" dirty="0" err="1"/>
                  <a:t>sqrt</a:t>
                </a:r>
                <a:r>
                  <a:rPr lang="en-US" sz="1200" noProof="0" dirty="0"/>
                  <a:t>([</a:t>
                </a:r>
                <a:r>
                  <a:rPr lang="en-US" sz="1200" noProof="0" dirty="0" err="1"/>
                  <a:t>qx</a:t>
                </a:r>
                <a:r>
                  <a:rPr lang="en-US" sz="1200" noProof="0" dirty="0"/>
                  <a:t> </a:t>
                </a:r>
                <a:r>
                  <a:rPr lang="en-US" sz="1200" noProof="0" dirty="0" err="1"/>
                  <a:t>qy</a:t>
                </a:r>
                <a:r>
                  <a:rPr lang="en-US" sz="1200" noProof="0" dirty="0"/>
                  <a:t> </a:t>
                </a:r>
                <a:r>
                  <a:rPr lang="en-US" sz="1200" noProof="0" dirty="0" err="1"/>
                  <a:t>qz</a:t>
                </a:r>
                <a:r>
                  <a:rPr lang="en-US" sz="1200" noProof="0" dirty="0"/>
                  <a:t>] * [</a:t>
                </a:r>
                <a:r>
                  <a:rPr lang="en-US" sz="1200" noProof="0" dirty="0" err="1"/>
                  <a:t>qx</a:t>
                </a:r>
                <a:r>
                  <a:rPr lang="en-US" sz="1200" noProof="0" dirty="0"/>
                  <a:t> </a:t>
                </a:r>
                <a:r>
                  <a:rPr lang="en-US" sz="1200" noProof="0" dirty="0" err="1"/>
                  <a:t>qy</a:t>
                </a:r>
                <a:r>
                  <a:rPr lang="en-US" sz="1200" noProof="0" dirty="0"/>
                  <a:t> </a:t>
                </a:r>
                <a:r>
                  <a:rPr lang="en-US" sz="1200" noProof="0" dirty="0" err="1"/>
                  <a:t>qz</a:t>
                </a:r>
                <a:r>
                  <a:rPr lang="en-US" sz="1200" noProof="0" dirty="0"/>
                  <a:t>]'));</a:t>
                </a:r>
              </a:p>
              <a:p>
                <a:pPr marL="0" indent="0">
                  <a:lnSpc>
                    <a:spcPct val="80000"/>
                  </a:lnSpc>
                  <a:buNone/>
                </a:pPr>
                <a:r>
                  <a:rPr lang="en-US" sz="1200" noProof="0" dirty="0" err="1"/>
                  <a:t>halfangle</a:t>
                </a:r>
                <a:r>
                  <a:rPr lang="en-US" sz="1200" noProof="0" dirty="0"/>
                  <a:t> = </a:t>
                </a:r>
                <a:r>
                  <a:rPr lang="en-US" sz="1200" noProof="0" dirty="0" err="1"/>
                  <a:t>asin</a:t>
                </a:r>
                <a:r>
                  <a:rPr lang="en-US" sz="1200" noProof="0" dirty="0"/>
                  <a:t>(</a:t>
                </a:r>
                <a:r>
                  <a:rPr lang="en-US" sz="1200" noProof="0" dirty="0" err="1"/>
                  <a:t>qnorm</a:t>
                </a:r>
                <a:r>
                  <a:rPr lang="en-US" sz="1200" noProof="0" dirty="0"/>
                  <a:t>);</a:t>
                </a:r>
              </a:p>
              <a:p>
                <a:pPr marL="0" indent="0">
                  <a:lnSpc>
                    <a:spcPct val="80000"/>
                  </a:lnSpc>
                  <a:buNone/>
                </a:pPr>
                <a:r>
                  <a:rPr lang="en-US" sz="1200" noProof="0" dirty="0">
                    <a:solidFill>
                      <a:srgbClr val="00B050"/>
                    </a:solidFill>
                  </a:rPr>
                  <a:t>% get half of the rotation angle</a:t>
                </a:r>
              </a:p>
              <a:p>
                <a:pPr marL="0" indent="0">
                  <a:lnSpc>
                    <a:spcPct val="80000"/>
                  </a:lnSpc>
                  <a:buNone/>
                </a:pPr>
                <a:r>
                  <a:rPr lang="en-US" sz="1200" noProof="0" dirty="0"/>
                  <a:t> </a:t>
                </a:r>
              </a:p>
              <a:p>
                <a:pPr marL="0" indent="0">
                  <a:lnSpc>
                    <a:spcPct val="80000"/>
                  </a:lnSpc>
                  <a:buNone/>
                </a:pPr>
                <a:r>
                  <a:rPr lang="en-US" sz="1200" noProof="0" dirty="0"/>
                  <a:t>ax = simplify(</a:t>
                </a:r>
                <a:r>
                  <a:rPr lang="en-US" sz="1200" noProof="0" dirty="0" err="1"/>
                  <a:t>qx</a:t>
                </a:r>
                <a:r>
                  <a:rPr lang="en-US" sz="1200" noProof="0" dirty="0"/>
                  <a:t> / </a:t>
                </a:r>
                <a:r>
                  <a:rPr lang="en-US" sz="1200" noProof="0" dirty="0" err="1"/>
                  <a:t>qnorm</a:t>
                </a:r>
                <a:r>
                  <a:rPr lang="en-US" sz="1200" noProof="0" dirty="0"/>
                  <a:t> * 2 * </a:t>
                </a:r>
                <a:r>
                  <a:rPr lang="en-US" sz="1200" noProof="0" dirty="0" err="1"/>
                  <a:t>halfangle</a:t>
                </a:r>
                <a:r>
                  <a:rPr lang="en-US" sz="1200" noProof="0" dirty="0"/>
                  <a:t>);</a:t>
                </a:r>
              </a:p>
              <a:p>
                <a:pPr marL="0" indent="0">
                  <a:lnSpc>
                    <a:spcPct val="80000"/>
                  </a:lnSpc>
                  <a:buNone/>
                </a:pPr>
                <a:r>
                  <a:rPr lang="en-US" sz="1200" noProof="0" dirty="0"/>
                  <a:t>ay = </a:t>
                </a:r>
                <a:r>
                  <a:rPr lang="en-US" sz="1200" noProof="0" dirty="0" smtClean="0"/>
                  <a:t>simplify(</a:t>
                </a:r>
                <a:r>
                  <a:rPr lang="en-US" sz="1200" noProof="0" dirty="0" err="1" smtClean="0"/>
                  <a:t>qy</a:t>
                </a:r>
                <a:r>
                  <a:rPr lang="en-US" sz="1200" noProof="0" dirty="0" smtClean="0"/>
                  <a:t> </a:t>
                </a:r>
                <a:r>
                  <a:rPr lang="en-US" sz="1200" noProof="0" dirty="0"/>
                  <a:t>/ </a:t>
                </a:r>
                <a:r>
                  <a:rPr lang="en-US" sz="1200" noProof="0" dirty="0" err="1"/>
                  <a:t>qnorm</a:t>
                </a:r>
                <a:r>
                  <a:rPr lang="en-US" sz="1200" noProof="0" dirty="0"/>
                  <a:t> * 2 * </a:t>
                </a:r>
                <a:r>
                  <a:rPr lang="en-US" sz="1200" noProof="0" dirty="0" err="1"/>
                  <a:t>halfangle</a:t>
                </a:r>
                <a:r>
                  <a:rPr lang="en-US" sz="1200" noProof="0" dirty="0"/>
                  <a:t>);</a:t>
                </a:r>
              </a:p>
              <a:p>
                <a:pPr marL="0" indent="0">
                  <a:lnSpc>
                    <a:spcPct val="80000"/>
                  </a:lnSpc>
                  <a:buNone/>
                </a:pPr>
                <a:r>
                  <a:rPr lang="en-US" sz="1200" noProof="0" dirty="0" err="1"/>
                  <a:t>az</a:t>
                </a:r>
                <a:r>
                  <a:rPr lang="en-US" sz="1200" noProof="0" dirty="0"/>
                  <a:t> = </a:t>
                </a:r>
                <a:r>
                  <a:rPr lang="en-US" sz="1200" noProof="0" dirty="0" smtClean="0"/>
                  <a:t>simplify(</a:t>
                </a:r>
                <a:r>
                  <a:rPr lang="en-US" sz="1200" noProof="0" dirty="0" err="1" smtClean="0"/>
                  <a:t>qz</a:t>
                </a:r>
                <a:r>
                  <a:rPr lang="en-US" sz="1200" noProof="0" dirty="0" smtClean="0"/>
                  <a:t> </a:t>
                </a:r>
                <a:r>
                  <a:rPr lang="en-US" sz="1200" noProof="0" dirty="0"/>
                  <a:t>/ </a:t>
                </a:r>
                <a:r>
                  <a:rPr lang="en-US" sz="1200" noProof="0" dirty="0" err="1"/>
                  <a:t>qnorm</a:t>
                </a:r>
                <a:r>
                  <a:rPr lang="en-US" sz="1200" noProof="0" dirty="0"/>
                  <a:t> * 2 * </a:t>
                </a:r>
                <a:r>
                  <a:rPr lang="en-US" sz="1200" noProof="0" dirty="0" err="1"/>
                  <a:t>halfangle</a:t>
                </a:r>
                <a:r>
                  <a:rPr lang="en-US" sz="1200" noProof="0" dirty="0"/>
                  <a:t>);</a:t>
                </a:r>
              </a:p>
              <a:p>
                <a:pPr marL="0" indent="0">
                  <a:lnSpc>
                    <a:spcPct val="80000"/>
                  </a:lnSpc>
                  <a:buNone/>
                </a:pPr>
                <a:r>
                  <a:rPr lang="en-US" sz="1200" noProof="0" dirty="0">
                    <a:solidFill>
                      <a:srgbClr val="00B050"/>
                    </a:solidFill>
                  </a:rPr>
                  <a:t>% get the rotation as axis-angle</a:t>
                </a:r>
              </a:p>
              <a:p>
                <a:pPr marL="0" indent="0">
                  <a:lnSpc>
                    <a:spcPct val="80000"/>
                  </a:lnSpc>
                  <a:buNone/>
                </a:pPr>
                <a:r>
                  <a:rPr lang="en-US" sz="1200" noProof="0" dirty="0"/>
                  <a:t> </a:t>
                </a:r>
              </a:p>
              <a:p>
                <a:pPr marL="0" indent="0">
                  <a:lnSpc>
                    <a:spcPct val="80000"/>
                  </a:lnSpc>
                  <a:buNone/>
                </a:pPr>
                <a:r>
                  <a:rPr lang="en-US" sz="1200" noProof="0" dirty="0" err="1"/>
                  <a:t>vec</a:t>
                </a:r>
                <a:r>
                  <a:rPr lang="en-US" sz="1200" noProof="0" dirty="0"/>
                  <a:t> = [ax ay </a:t>
                </a:r>
                <a:r>
                  <a:rPr lang="en-US" sz="1200" noProof="0" dirty="0" err="1"/>
                  <a:t>az</a:t>
                </a:r>
                <a:r>
                  <a:rPr lang="en-US" sz="1200" noProof="0" dirty="0"/>
                  <a:t> t0 t1 t2]'</a:t>
                </a:r>
              </a:p>
              <a:p>
                <a:pPr marL="0" indent="0">
                  <a:lnSpc>
                    <a:spcPct val="80000"/>
                  </a:lnSpc>
                  <a:buNone/>
                </a:pPr>
                <a:r>
                  <a:rPr lang="en-US" sz="1200" noProof="0" dirty="0" err="1"/>
                  <a:t>Rtvec</a:t>
                </a:r>
                <a:r>
                  <a:rPr lang="en-US" sz="1200" noProof="0" dirty="0"/>
                  <a:t> = [r00 r01 r02 r10 r11 r12 r20 r21 r22 t0 t1 t2]';</a:t>
                </a:r>
              </a:p>
              <a:p>
                <a:pPr marL="0" indent="0">
                  <a:lnSpc>
                    <a:spcPct val="80000"/>
                  </a:lnSpc>
                  <a:buNone/>
                </a:pPr>
                <a:r>
                  <a:rPr lang="en-US" sz="1200" noProof="0" dirty="0"/>
                  <a:t>J = simplify(</a:t>
                </a:r>
                <a:r>
                  <a:rPr lang="en-US" sz="1200" noProof="0" dirty="0" err="1"/>
                  <a:t>jacobian</a:t>
                </a:r>
                <a:r>
                  <a:rPr lang="en-US" sz="1200" noProof="0" dirty="0"/>
                  <a:t>(</a:t>
                </a:r>
                <a:r>
                  <a:rPr lang="en-US" sz="1200" noProof="0" dirty="0" err="1"/>
                  <a:t>vec</a:t>
                </a:r>
                <a:r>
                  <a:rPr lang="en-US" sz="1200" noProof="0" dirty="0"/>
                  <a:t>, </a:t>
                </a:r>
                <a:r>
                  <a:rPr lang="en-US" sz="1200" noProof="0" dirty="0" err="1"/>
                  <a:t>Rtvec</a:t>
                </a:r>
                <a:r>
                  <a:rPr lang="en-US" sz="1200" noProof="0" dirty="0"/>
                  <a:t>));</a:t>
                </a:r>
              </a:p>
              <a:p>
                <a:pPr marL="0" indent="0">
                  <a:lnSpc>
                    <a:spcPct val="80000"/>
                  </a:lnSpc>
                  <a:buNone/>
                </a:pPr>
                <a:r>
                  <a:rPr lang="en-US" sz="1200" noProof="0" dirty="0">
                    <a:solidFill>
                      <a:srgbClr val="00B050"/>
                    </a:solidFill>
                  </a:rPr>
                  <a:t>% let </a:t>
                </a:r>
                <a:r>
                  <a:rPr lang="en-US" sz="1200" noProof="0" dirty="0" err="1">
                    <a:solidFill>
                      <a:srgbClr val="00B050"/>
                    </a:solidFill>
                  </a:rPr>
                  <a:t>matlab</a:t>
                </a:r>
                <a:r>
                  <a:rPr lang="en-US" sz="1200" noProof="0" dirty="0">
                    <a:solidFill>
                      <a:srgbClr val="00B050"/>
                    </a:solidFill>
                  </a:rPr>
                  <a:t> calculate the </a:t>
                </a:r>
                <a:r>
                  <a:rPr lang="en-US" sz="1200" noProof="0" dirty="0" smtClean="0">
                    <a:solidFill>
                      <a:srgbClr val="00B050"/>
                    </a:solidFill>
                  </a:rPr>
                  <a:t>derivatives</a:t>
                </a:r>
              </a:p>
              <a:p>
                <a:pPr marL="0" indent="0">
                  <a:lnSpc>
                    <a:spcPct val="80000"/>
                  </a:lnSpc>
                  <a:buNone/>
                </a:pPr>
                <a:endParaRPr lang="en-US" sz="1200" noProof="0" dirty="0" smtClean="0"/>
              </a:p>
              <a:p>
                <a:pPr marL="0" indent="0">
                  <a:lnSpc>
                    <a:spcPct val="80000"/>
                  </a:lnSpc>
                  <a:buNone/>
                </a:pPr>
                <a:r>
                  <a:rPr lang="en-US" sz="1200" noProof="0" dirty="0" err="1" smtClean="0"/>
                  <a:t>ccode</a:t>
                </a:r>
                <a:r>
                  <a:rPr lang="en-US" sz="1200" noProof="0" dirty="0" smtClean="0"/>
                  <a:t>(J)</a:t>
                </a:r>
              </a:p>
              <a:p>
                <a:pPr marL="0" indent="0">
                  <a:lnSpc>
                    <a:spcPct val="80000"/>
                  </a:lnSpc>
                  <a:buNone/>
                </a:pPr>
                <a:r>
                  <a:rPr lang="en-US" sz="1200" noProof="0" dirty="0" smtClean="0">
                    <a:solidFill>
                      <a:srgbClr val="00B050"/>
                    </a:solidFill>
                  </a:rPr>
                  <a:t>% </a:t>
                </a:r>
                <a:r>
                  <a:rPr lang="en-US" sz="1200" noProof="0" dirty="0">
                    <a:solidFill>
                      <a:srgbClr val="00B050"/>
                    </a:solidFill>
                  </a:rPr>
                  <a:t>export to C</a:t>
                </a:r>
              </a:p>
              <a:p>
                <a:pPr marL="0" indent="0">
                  <a:lnSpc>
                    <a:spcPct val="80000"/>
                  </a:lnSpc>
                  <a:buNone/>
                </a:pPr>
                <a:endParaRPr lang="en-US" sz="1200" noProof="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0825" y="765175"/>
                <a:ext cx="8713788" cy="5842454"/>
              </a:xfrm>
              <a:blipFill rotWithShape="1">
                <a:blip r:embed="rId2"/>
                <a:stretch>
                  <a:fillRect l="-1329" t="-1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1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Projective Geometry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noProof="0" dirty="0" smtClean="0"/>
                  <a:t>Use homogenous coordinates</a:t>
                </a:r>
              </a:p>
              <a:p>
                <a:pPr lvl="1"/>
                <a:r>
                  <a:rPr lang="en-US" noProof="0" dirty="0" smtClean="0"/>
                  <a:t>[x/w, y/w, z/w] </a:t>
                </a:r>
                <a:r>
                  <a:rPr lang="en-US" noProof="0" dirty="0" smtClean="0">
                    <a:sym typeface="Wingdings" panose="05000000000000000000" pitchFamily="2" charset="2"/>
                  </a:rPr>
                  <a:t></a:t>
                </a:r>
                <a:r>
                  <a:rPr lang="en-US" noProof="0" dirty="0" smtClean="0"/>
                  <a:t> [x, y, z, w]</a:t>
                </a:r>
              </a:p>
              <a:p>
                <a:r>
                  <a:rPr lang="en-US" noProof="0" dirty="0"/>
                  <a:t>Projection matrix</a:t>
                </a:r>
              </a:p>
              <a:p>
                <a:pPr lvl="1"/>
                <a:r>
                  <a:rPr lang="en-US" noProof="0" dirty="0" smtClean="0"/>
                  <a:t>Vision	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 noProof="0">
                                  <a:latin typeface="Cambria Math"/>
                                </a:rPr>
                                <m:t>𝑓</m:t>
                              </m:r>
                            </m:e>
                            <m:e>
                              <m:r>
                                <a:rPr lang="en-US" b="0" i="1" noProof="0" smtClean="0">
                                  <a:latin typeface="Cambria Math"/>
                                </a:rPr>
                                <m:t>𝑠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 noProof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 noProof="0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i="1" noProof="0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/>
                          </m:mr>
                          <m:mr>
                            <m:e/>
                            <m:e>
                              <m:r>
                                <a:rPr lang="en-US" i="1" noProof="0">
                                  <a:latin typeface="Cambria Math"/>
                                </a:rPr>
                                <m:t>𝑓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 noProof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 noProof="0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i="1" noProof="0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  <m:e/>
                          </m:mr>
                          <m:mr>
                            <m:e/>
                            <m:e/>
                            <m:e>
                              <m:r>
                                <a:rPr lang="en-US" i="1" noProof="0">
                                  <a:latin typeface="Cambria Math"/>
                                </a:rPr>
                                <m:t>1</m:t>
                              </m:r>
                            </m:e>
                            <m:e/>
                          </m:mr>
                          <m:mr>
                            <m:e/>
                            <m:e/>
                            <m:e>
                              <m:r>
                                <a:rPr lang="en-US" b="0" i="1" noProof="0" smtClean="0"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i="1" noProof="0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noProof="0" dirty="0" smtClean="0"/>
              </a:p>
              <a:p>
                <a:pPr lvl="1"/>
                <a:r>
                  <a:rPr lang="en-US" noProof="0" dirty="0" smtClean="0"/>
                  <a:t>OpenGL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ctrlPr>
                                    <a:rPr lang="en-US" i="1" noProof="0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noProof="0" smtClean="0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b="0" i="1" noProof="0" smtClean="0">
                                      <a:latin typeface="Cambria Math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en-US" b="0" i="1" noProof="0" smtClean="0">
                                      <a:latin typeface="Cambria Math"/>
                                    </a:rPr>
                                    <m:t>𝑟</m:t>
                                  </m:r>
                                  <m:r>
                                    <a:rPr lang="en-US" b="0" i="1" noProof="0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b="0" i="1" noProof="0" smtClean="0">
                                      <a:latin typeface="Cambria Math"/>
                                    </a:rPr>
                                    <m:t>𝑙</m:t>
                                  </m:r>
                                </m:den>
                              </m:f>
                            </m:e>
                            <m:e/>
                            <m:e>
                              <m:f>
                                <m:fPr>
                                  <m:ctrlPr>
                                    <a:rPr lang="en-US" i="1" noProof="0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noProof="0" smtClean="0">
                                      <a:latin typeface="Cambria Math"/>
                                    </a:rPr>
                                    <m:t>𝑟</m:t>
                                  </m:r>
                                  <m:r>
                                    <a:rPr lang="en-US" b="0" i="1" noProof="0" smtClean="0"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en-US" b="0" i="1" noProof="0" smtClean="0">
                                      <a:latin typeface="Cambria Math"/>
                                    </a:rPr>
                                    <m:t>𝑙</m:t>
                                  </m:r>
                                </m:num>
                                <m:den>
                                  <m:r>
                                    <a:rPr lang="en-US" b="0" i="1" noProof="0" smtClean="0">
                                      <a:latin typeface="Cambria Math"/>
                                    </a:rPr>
                                    <m:t>𝑟</m:t>
                                  </m:r>
                                  <m:r>
                                    <a:rPr lang="en-US" b="0" i="1" noProof="0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b="0" i="1" noProof="0" smtClean="0">
                                      <a:latin typeface="Cambria Math"/>
                                    </a:rPr>
                                    <m:t>𝑙</m:t>
                                  </m:r>
                                </m:den>
                              </m:f>
                            </m:e>
                            <m:e/>
                          </m:mr>
                          <m:mr>
                            <m:e/>
                            <m:e>
                              <m:f>
                                <m:fPr>
                                  <m:ctrlPr>
                                    <a:rPr lang="en-US" i="1" noProof="0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noProof="0" smtClean="0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b="0" i="1" noProof="0" smtClean="0">
                                      <a:latin typeface="Cambria Math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en-US" b="0" i="1" noProof="0" smtClean="0">
                                      <a:latin typeface="Cambria Math"/>
                                    </a:rPr>
                                    <m:t>𝑡</m:t>
                                  </m:r>
                                  <m:r>
                                    <a:rPr lang="en-US" b="0" i="1" noProof="0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b="0" i="1" noProof="0" smtClean="0">
                                      <a:latin typeface="Cambria Math"/>
                                    </a:rPr>
                                    <m:t>𝑏</m:t>
                                  </m:r>
                                </m:den>
                              </m:f>
                            </m:e>
                            <m:e>
                              <m:f>
                                <m:fPr>
                                  <m:ctrlPr>
                                    <a:rPr lang="en-US" i="1" noProof="0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noProof="0" smtClean="0">
                                      <a:latin typeface="Cambria Math"/>
                                    </a:rPr>
                                    <m:t>𝑡</m:t>
                                  </m:r>
                                  <m:r>
                                    <a:rPr lang="en-US" b="0" i="1" noProof="0" smtClean="0"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en-US" b="0" i="1" noProof="0" smtClean="0">
                                      <a:latin typeface="Cambria Math"/>
                                    </a:rPr>
                                    <m:t>𝑏</m:t>
                                  </m:r>
                                </m:num>
                                <m:den>
                                  <m:r>
                                    <a:rPr lang="en-US" b="0" i="1" noProof="0" smtClean="0">
                                      <a:latin typeface="Cambria Math"/>
                                    </a:rPr>
                                    <m:t>𝑡</m:t>
                                  </m:r>
                                  <m:r>
                                    <a:rPr lang="en-US" b="0" i="1" noProof="0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b="0" i="1" noProof="0" smtClean="0">
                                      <a:latin typeface="Cambria Math"/>
                                    </a:rPr>
                                    <m:t>𝑏</m:t>
                                  </m:r>
                                </m:den>
                              </m:f>
                            </m:e>
                            <m:e/>
                          </m:mr>
                          <m:mr>
                            <m:e/>
                            <m:e/>
                            <m:e>
                              <m:f>
                                <m:fPr>
                                  <m:ctrlPr>
                                    <a:rPr lang="en-US" b="0" i="1" noProof="0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noProof="0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en-US" b="0" i="1" noProof="0" smtClean="0"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en-US" b="0" i="1" noProof="0" smtClean="0">
                                      <a:latin typeface="Cambria Math"/>
                                    </a:rPr>
                                    <m:t>𝑓</m:t>
                                  </m:r>
                                </m:num>
                                <m:den>
                                  <m:r>
                                    <a:rPr lang="en-US" b="0" i="1" noProof="0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en-US" b="0" i="1" noProof="0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b="0" i="1" noProof="0" smtClean="0">
                                      <a:latin typeface="Cambria Math"/>
                                    </a:rPr>
                                    <m:t>𝑓</m:t>
                                  </m:r>
                                </m:den>
                              </m:f>
                            </m:e>
                            <m:e>
                              <m:f>
                                <m:fPr>
                                  <m:ctrlPr>
                                    <a:rPr lang="en-US" i="1" noProof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noProof="0" smtClean="0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i="1" noProof="0">
                                      <a:latin typeface="Cambria Math"/>
                                    </a:rPr>
                                    <m:t>𝑛𝑓</m:t>
                                  </m:r>
                                </m:num>
                                <m:den>
                                  <m:r>
                                    <a:rPr lang="en-US" i="1" noProof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en-US" i="1" noProof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i="1" noProof="0">
                                      <a:latin typeface="Cambria Math"/>
                                    </a:rPr>
                                    <m:t>𝑓</m:t>
                                  </m:r>
                                </m:den>
                              </m:f>
                            </m:e>
                          </m:mr>
                          <m:mr>
                            <m:e/>
                            <m:e/>
                            <m:e>
                              <m:r>
                                <a:rPr lang="en-US" b="0" i="1" noProof="0" smtClean="0">
                                  <a:latin typeface="Cambria Math"/>
                                </a:rPr>
                                <m:t>−1</m:t>
                              </m:r>
                            </m:e>
                            <m:e/>
                          </m:mr>
                        </m:m>
                      </m:e>
                    </m:d>
                  </m:oMath>
                </a14:m>
                <a:endParaRPr lang="en-US" noProof="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329" t="-1144" b="-6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916168" y="1965960"/>
            <a:ext cx="29352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We‘re not interested in the </a:t>
            </a:r>
            <a:r>
              <a:rPr lang="en-US" i="1" dirty="0" smtClean="0"/>
              <a:t>w</a:t>
            </a:r>
            <a:r>
              <a:rPr lang="en-US" dirty="0" smtClean="0"/>
              <a:t> coordinate (it is „always“ 1).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16168" y="3630168"/>
            <a:ext cx="2935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Leads to division by depth.</a:t>
            </a:r>
            <a:endParaRPr lang="en-US" dirty="0"/>
          </a:p>
        </p:txBody>
      </p:sp>
      <p:cxnSp>
        <p:nvCxnSpPr>
          <p:cNvPr id="9" name="Curved Connector 8"/>
          <p:cNvCxnSpPr>
            <a:stCxn id="7" idx="1"/>
            <a:endCxn id="18" idx="2"/>
          </p:cNvCxnSpPr>
          <p:nvPr/>
        </p:nvCxnSpPr>
        <p:spPr bwMode="auto">
          <a:xfrm rot="10800000">
            <a:off x="4727448" y="3963897"/>
            <a:ext cx="1188721" cy="81771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Curved Connector 12"/>
          <p:cNvCxnSpPr>
            <a:stCxn id="6" idx="1"/>
            <a:endCxn id="14" idx="0"/>
          </p:cNvCxnSpPr>
          <p:nvPr/>
        </p:nvCxnSpPr>
        <p:spPr bwMode="auto">
          <a:xfrm rot="10800000">
            <a:off x="5230368" y="2550400"/>
            <a:ext cx="685800" cy="200391"/>
          </a:xfrm>
          <a:prstGeom prst="curvedConnector4">
            <a:avLst>
              <a:gd name="adj1" fmla="val 40667"/>
              <a:gd name="adj2" fmla="val 21407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Rectangle 13"/>
          <p:cNvSpPr/>
          <p:nvPr/>
        </p:nvSpPr>
        <p:spPr bwMode="auto">
          <a:xfrm>
            <a:off x="5102352" y="2550399"/>
            <a:ext cx="256032" cy="20039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102352" y="2550400"/>
            <a:ext cx="256032" cy="20039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599431" y="3763504"/>
            <a:ext cx="256032" cy="20039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37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The output of </a:t>
            </a:r>
            <a:r>
              <a:rPr lang="en-US" noProof="0" dirty="0" err="1" smtClean="0"/>
              <a:t>ccode</a:t>
            </a:r>
            <a:r>
              <a:rPr lang="en-US" noProof="0" dirty="0" smtClean="0"/>
              <a:t>() I</a:t>
            </a:r>
            <a:endParaRPr lang="en-US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68" y="765175"/>
            <a:ext cx="8507902" cy="533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02160" y="6078527"/>
            <a:ext cx="939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0000"/>
                </a:solidFill>
              </a:rPr>
              <a:t>55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3112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SLAM Derivatives Continued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Some more tricks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err="1" smtClean="0"/>
              <a:t>syms</a:t>
            </a:r>
            <a:r>
              <a:rPr lang="en-US" sz="1200" noProof="0" dirty="0" smtClean="0"/>
              <a:t> </a:t>
            </a:r>
            <a:r>
              <a:rPr lang="en-US" sz="1200" noProof="0" dirty="0" err="1" smtClean="0">
                <a:solidFill>
                  <a:srgbClr val="B9000C"/>
                </a:solidFill>
              </a:rPr>
              <a:t>qnorm</a:t>
            </a:r>
            <a:r>
              <a:rPr lang="en-US" sz="1200" noProof="0" dirty="0" smtClean="0">
                <a:solidFill>
                  <a:srgbClr val="B9000C"/>
                </a:solidFill>
              </a:rPr>
              <a:t>_ </a:t>
            </a:r>
            <a:r>
              <a:rPr lang="en-US" sz="1200" noProof="0" dirty="0" err="1" smtClean="0">
                <a:solidFill>
                  <a:srgbClr val="B9000C"/>
                </a:solidFill>
              </a:rPr>
              <a:t>qx</a:t>
            </a:r>
            <a:r>
              <a:rPr lang="en-US" sz="1200" noProof="0" dirty="0" smtClean="0">
                <a:solidFill>
                  <a:srgbClr val="B9000C"/>
                </a:solidFill>
              </a:rPr>
              <a:t>_ </a:t>
            </a:r>
            <a:r>
              <a:rPr lang="en-US" sz="1200" noProof="0" dirty="0" err="1" smtClean="0">
                <a:solidFill>
                  <a:srgbClr val="B9000C"/>
                </a:solidFill>
              </a:rPr>
              <a:t>qy</a:t>
            </a:r>
            <a:r>
              <a:rPr lang="en-US" sz="1200" noProof="0" dirty="0" smtClean="0">
                <a:solidFill>
                  <a:srgbClr val="B9000C"/>
                </a:solidFill>
              </a:rPr>
              <a:t>_ </a:t>
            </a:r>
            <a:r>
              <a:rPr lang="en-US" sz="1200" noProof="0" dirty="0" err="1" smtClean="0">
                <a:solidFill>
                  <a:srgbClr val="B9000C"/>
                </a:solidFill>
              </a:rPr>
              <a:t>qz</a:t>
            </a:r>
            <a:r>
              <a:rPr lang="en-US" sz="1200" noProof="0" dirty="0" smtClean="0">
                <a:solidFill>
                  <a:srgbClr val="B9000C"/>
                </a:solidFill>
              </a:rPr>
              <a:t>_ </a:t>
            </a:r>
            <a:r>
              <a:rPr lang="en-US" sz="1200" noProof="0" dirty="0" err="1" smtClean="0">
                <a:solidFill>
                  <a:srgbClr val="B9000C"/>
                </a:solidFill>
              </a:rPr>
              <a:t>qw</a:t>
            </a:r>
            <a:r>
              <a:rPr lang="en-US" sz="1200" noProof="0" dirty="0" smtClean="0">
                <a:solidFill>
                  <a:srgbClr val="B9000C"/>
                </a:solidFill>
              </a:rPr>
              <a:t>_ ax_ ay_ </a:t>
            </a:r>
            <a:r>
              <a:rPr lang="en-US" sz="1200" noProof="0" dirty="0" err="1" smtClean="0">
                <a:solidFill>
                  <a:srgbClr val="B9000C"/>
                </a:solidFill>
              </a:rPr>
              <a:t>az</a:t>
            </a:r>
            <a:r>
              <a:rPr lang="en-US" sz="1200" noProof="0" dirty="0" smtClean="0">
                <a:solidFill>
                  <a:srgbClr val="B9000C"/>
                </a:solidFill>
              </a:rPr>
              <a:t>_ real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J = subs(J, ax, ax_)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J = subs(J, ay, ay_)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J = subs(J, </a:t>
            </a:r>
            <a:r>
              <a:rPr lang="en-US" sz="1200" noProof="0" dirty="0" err="1" smtClean="0"/>
              <a:t>az</a:t>
            </a:r>
            <a:r>
              <a:rPr lang="en-US" sz="1200" noProof="0" dirty="0" smtClean="0"/>
              <a:t>, </a:t>
            </a:r>
            <a:r>
              <a:rPr lang="en-US" sz="1200" noProof="0" dirty="0" err="1" smtClean="0"/>
              <a:t>az</a:t>
            </a:r>
            <a:r>
              <a:rPr lang="en-US" sz="1200" noProof="0" dirty="0" smtClean="0"/>
              <a:t>_)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J = subs(J, </a:t>
            </a:r>
            <a:r>
              <a:rPr lang="en-US" sz="1200" noProof="0" dirty="0" err="1" smtClean="0"/>
              <a:t>qx</a:t>
            </a:r>
            <a:r>
              <a:rPr lang="en-US" sz="1200" noProof="0" dirty="0" smtClean="0"/>
              <a:t>, </a:t>
            </a:r>
            <a:r>
              <a:rPr lang="en-US" sz="1200" noProof="0" dirty="0" err="1" smtClean="0"/>
              <a:t>qx</a:t>
            </a:r>
            <a:r>
              <a:rPr lang="en-US" sz="1200" noProof="0" dirty="0" smtClean="0"/>
              <a:t>_)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J = subs(J, </a:t>
            </a:r>
            <a:r>
              <a:rPr lang="en-US" sz="1200" noProof="0" dirty="0" err="1" smtClean="0"/>
              <a:t>qy</a:t>
            </a:r>
            <a:r>
              <a:rPr lang="en-US" sz="1200" noProof="0" dirty="0" smtClean="0"/>
              <a:t>, </a:t>
            </a:r>
            <a:r>
              <a:rPr lang="en-US" sz="1200" noProof="0" dirty="0" err="1" smtClean="0"/>
              <a:t>qy</a:t>
            </a:r>
            <a:r>
              <a:rPr lang="en-US" sz="1200" noProof="0" dirty="0" smtClean="0"/>
              <a:t>_)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J = subs(J, </a:t>
            </a:r>
            <a:r>
              <a:rPr lang="en-US" sz="1200" noProof="0" dirty="0" err="1" smtClean="0"/>
              <a:t>qz</a:t>
            </a:r>
            <a:r>
              <a:rPr lang="en-US" sz="1200" noProof="0" dirty="0" smtClean="0"/>
              <a:t>, </a:t>
            </a:r>
            <a:r>
              <a:rPr lang="en-US" sz="1200" noProof="0" dirty="0" err="1" smtClean="0"/>
              <a:t>qz</a:t>
            </a:r>
            <a:r>
              <a:rPr lang="en-US" sz="1200" noProof="0" dirty="0" smtClean="0"/>
              <a:t>_)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J = subs(J, </a:t>
            </a:r>
            <a:r>
              <a:rPr lang="en-US" sz="1200" noProof="0" dirty="0" err="1" smtClean="0"/>
              <a:t>qw</a:t>
            </a:r>
            <a:r>
              <a:rPr lang="en-US" sz="1200" noProof="0" dirty="0" smtClean="0"/>
              <a:t>, </a:t>
            </a:r>
            <a:r>
              <a:rPr lang="en-US" sz="1200" noProof="0" dirty="0" err="1" smtClean="0"/>
              <a:t>qw</a:t>
            </a:r>
            <a:r>
              <a:rPr lang="en-US" sz="1200" noProof="0" dirty="0" smtClean="0"/>
              <a:t>_)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J = subs(J, </a:t>
            </a:r>
            <a:r>
              <a:rPr lang="en-US" sz="1200" noProof="0" dirty="0" err="1" smtClean="0"/>
              <a:t>qnorm</a:t>
            </a:r>
            <a:r>
              <a:rPr lang="en-US" sz="1200" noProof="0" dirty="0" smtClean="0"/>
              <a:t>, </a:t>
            </a:r>
            <a:r>
              <a:rPr lang="en-US" sz="1200" noProof="0" dirty="0" err="1" smtClean="0"/>
              <a:t>qnorm</a:t>
            </a:r>
            <a:r>
              <a:rPr lang="en-US" sz="1200" noProof="0" dirty="0" smtClean="0"/>
              <a:t>_)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B050"/>
                </a:solidFill>
              </a:rPr>
              <a:t>% try substituting common </a:t>
            </a:r>
            <a:r>
              <a:rPr lang="en-US" sz="1200" noProof="0" dirty="0" err="1" smtClean="0">
                <a:solidFill>
                  <a:srgbClr val="00B050"/>
                </a:solidFill>
              </a:rPr>
              <a:t>subexpressions</a:t>
            </a:r>
            <a:r>
              <a:rPr lang="en-US" sz="1200" noProof="0" dirty="0" smtClean="0">
                <a:solidFill>
                  <a:srgbClr val="00B050"/>
                </a:solidFill>
              </a:rPr>
              <a:t> to tame the beast (don’t simplify J in the previous slide!)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err="1" smtClean="0"/>
              <a:t>ccode</a:t>
            </a:r>
            <a:r>
              <a:rPr lang="en-US" sz="1200" noProof="0" dirty="0" smtClean="0"/>
              <a:t>(J)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B050"/>
                </a:solidFill>
              </a:rPr>
              <a:t>% export to C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 smtClean="0"/>
          </a:p>
          <a:p>
            <a:pPr lvl="0"/>
            <a:r>
              <a:rPr lang="en-US" noProof="0" dirty="0" smtClean="0">
                <a:solidFill>
                  <a:srgbClr val="000000"/>
                </a:solidFill>
              </a:rPr>
              <a:t>Still generates 34 </a:t>
            </a:r>
            <a:r>
              <a:rPr lang="en-US" noProof="0" dirty="0" err="1" smtClean="0">
                <a:solidFill>
                  <a:srgbClr val="000000"/>
                </a:solidFill>
              </a:rPr>
              <a:t>kB</a:t>
            </a:r>
            <a:r>
              <a:rPr lang="en-US" noProof="0" dirty="0" smtClean="0">
                <a:solidFill>
                  <a:srgbClr val="000000"/>
                </a:solidFill>
              </a:rPr>
              <a:t> of C code</a:t>
            </a:r>
          </a:p>
          <a:p>
            <a:pPr lvl="0"/>
            <a:r>
              <a:rPr lang="en-US" noProof="0" dirty="0" smtClean="0">
                <a:solidFill>
                  <a:srgbClr val="000000"/>
                </a:solidFill>
              </a:rPr>
              <a:t>Gotcha – simple() and simplify() are different</a:t>
            </a:r>
          </a:p>
          <a:p>
            <a:pPr lvl="0"/>
            <a:r>
              <a:rPr lang="en-US" noProof="0" dirty="0" smtClean="0">
                <a:solidFill>
                  <a:srgbClr val="000000"/>
                </a:solidFill>
              </a:rPr>
              <a:t>Lesson learned – don’t use [R t], use Quaternions instead!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1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The output of </a:t>
            </a:r>
            <a:r>
              <a:rPr lang="en-US" noProof="0" dirty="0" err="1" smtClean="0"/>
              <a:t>ccode</a:t>
            </a:r>
            <a:r>
              <a:rPr lang="en-US" noProof="0" dirty="0" smtClean="0"/>
              <a:t>() II</a:t>
            </a:r>
            <a:endParaRPr lang="en-US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038" y="765175"/>
            <a:ext cx="6669361" cy="533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02160" y="6078527"/>
            <a:ext cx="939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34 </a:t>
            </a:r>
            <a:r>
              <a:rPr lang="en-US" dirty="0" err="1">
                <a:solidFill>
                  <a:srgbClr val="000000"/>
                </a:solidFill>
              </a:rPr>
              <a:t>kB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513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SLAM Derivatives Continued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Better yet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err="1" smtClean="0"/>
              <a:t>quat_t</a:t>
            </a:r>
            <a:r>
              <a:rPr lang="en-US" sz="1200" noProof="0" dirty="0" smtClean="0"/>
              <a:t> = [</a:t>
            </a:r>
            <a:r>
              <a:rPr lang="en-US" sz="1200" noProof="0" dirty="0" err="1" smtClean="0"/>
              <a:t>qw</a:t>
            </a:r>
            <a:r>
              <a:rPr lang="en-US" sz="1200" noProof="0" dirty="0" smtClean="0"/>
              <a:t> </a:t>
            </a:r>
            <a:r>
              <a:rPr lang="en-US" sz="1200" noProof="0" dirty="0" err="1" smtClean="0"/>
              <a:t>qx</a:t>
            </a:r>
            <a:r>
              <a:rPr lang="en-US" sz="1200" noProof="0" dirty="0" smtClean="0"/>
              <a:t> </a:t>
            </a:r>
            <a:r>
              <a:rPr lang="en-US" sz="1200" noProof="0" dirty="0" err="1" smtClean="0"/>
              <a:t>qy</a:t>
            </a:r>
            <a:r>
              <a:rPr lang="en-US" sz="1200" noProof="0" dirty="0" smtClean="0"/>
              <a:t> </a:t>
            </a:r>
            <a:r>
              <a:rPr lang="en-US" sz="1200" noProof="0" dirty="0" err="1" smtClean="0"/>
              <a:t>qz</a:t>
            </a:r>
            <a:r>
              <a:rPr lang="en-US" sz="1200" noProof="0" dirty="0" smtClean="0"/>
              <a:t> t0 t1 t2]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J0 = </a:t>
            </a:r>
            <a:r>
              <a:rPr lang="en-US" sz="1200" noProof="0" dirty="0" err="1" smtClean="0"/>
              <a:t>jacobian</a:t>
            </a:r>
            <a:r>
              <a:rPr lang="en-US" sz="1200" noProof="0" dirty="0" smtClean="0"/>
              <a:t>(</a:t>
            </a:r>
            <a:r>
              <a:rPr lang="en-US" sz="1200" noProof="0" dirty="0" err="1" smtClean="0"/>
              <a:t>quat_t</a:t>
            </a:r>
            <a:r>
              <a:rPr lang="en-US" sz="1200" noProof="0" dirty="0" smtClean="0"/>
              <a:t>, </a:t>
            </a:r>
            <a:r>
              <a:rPr lang="en-US" sz="1200" noProof="0" dirty="0" err="1" smtClean="0"/>
              <a:t>Rtvec</a:t>
            </a:r>
            <a:r>
              <a:rPr lang="en-US" sz="1200" noProof="0" dirty="0" smtClean="0"/>
              <a:t>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B050"/>
                </a:solidFill>
              </a:rPr>
              <a:t>%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err="1" smtClean="0"/>
              <a:t>syms</a:t>
            </a:r>
            <a:r>
              <a:rPr lang="en-US" sz="1200" noProof="0" dirty="0" smtClean="0"/>
              <a:t> </a:t>
            </a:r>
            <a:r>
              <a:rPr lang="en-US" sz="1200" noProof="0" dirty="0" smtClean="0">
                <a:solidFill>
                  <a:srgbClr val="C00000"/>
                </a:solidFill>
              </a:rPr>
              <a:t>ax_ ay_ </a:t>
            </a:r>
            <a:r>
              <a:rPr lang="en-US" sz="1200" noProof="0" dirty="0" err="1" smtClean="0">
                <a:solidFill>
                  <a:srgbClr val="C00000"/>
                </a:solidFill>
              </a:rPr>
              <a:t>az</a:t>
            </a:r>
            <a:r>
              <a:rPr lang="en-US" sz="1200" noProof="0" dirty="0" smtClean="0">
                <a:solidFill>
                  <a:srgbClr val="C00000"/>
                </a:solidFill>
              </a:rPr>
              <a:t>_ </a:t>
            </a:r>
            <a:r>
              <a:rPr lang="en-US" sz="1200" noProof="0" dirty="0" err="1" smtClean="0">
                <a:solidFill>
                  <a:srgbClr val="C00000"/>
                </a:solidFill>
              </a:rPr>
              <a:t>qx</a:t>
            </a:r>
            <a:r>
              <a:rPr lang="en-US" sz="1200" noProof="0" dirty="0" smtClean="0">
                <a:solidFill>
                  <a:srgbClr val="C00000"/>
                </a:solidFill>
              </a:rPr>
              <a:t>_ </a:t>
            </a:r>
            <a:r>
              <a:rPr lang="en-US" sz="1200" noProof="0" dirty="0" err="1" smtClean="0">
                <a:solidFill>
                  <a:srgbClr val="C00000"/>
                </a:solidFill>
              </a:rPr>
              <a:t>qy</a:t>
            </a:r>
            <a:r>
              <a:rPr lang="en-US" sz="1200" noProof="0" dirty="0" smtClean="0">
                <a:solidFill>
                  <a:srgbClr val="C00000"/>
                </a:solidFill>
              </a:rPr>
              <a:t>_ </a:t>
            </a:r>
            <a:r>
              <a:rPr lang="en-US" sz="1200" noProof="0" dirty="0" err="1" smtClean="0">
                <a:solidFill>
                  <a:srgbClr val="C00000"/>
                </a:solidFill>
              </a:rPr>
              <a:t>qz</a:t>
            </a:r>
            <a:r>
              <a:rPr lang="en-US" sz="1200" noProof="0" dirty="0" smtClean="0">
                <a:solidFill>
                  <a:srgbClr val="C00000"/>
                </a:solidFill>
              </a:rPr>
              <a:t>_ </a:t>
            </a:r>
            <a:r>
              <a:rPr lang="en-US" sz="1200" noProof="0" dirty="0" err="1" smtClean="0">
                <a:solidFill>
                  <a:srgbClr val="C00000"/>
                </a:solidFill>
              </a:rPr>
              <a:t>qw</a:t>
            </a:r>
            <a:r>
              <a:rPr lang="en-US" sz="1200" noProof="0" dirty="0" smtClean="0">
                <a:solidFill>
                  <a:srgbClr val="C00000"/>
                </a:solidFill>
              </a:rPr>
              <a:t>_ real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B050"/>
                </a:solidFill>
              </a:rPr>
              <a:t>%</a:t>
            </a:r>
            <a:r>
              <a:rPr lang="en-US" sz="1200" noProof="0" dirty="0" err="1" smtClean="0">
                <a:solidFill>
                  <a:srgbClr val="00B050"/>
                </a:solidFill>
              </a:rPr>
              <a:t>qnorm</a:t>
            </a:r>
            <a:r>
              <a:rPr lang="en-US" sz="1200" noProof="0" dirty="0" smtClean="0">
                <a:solidFill>
                  <a:srgbClr val="00B050"/>
                </a:solidFill>
              </a:rPr>
              <a:t> = (</a:t>
            </a:r>
            <a:r>
              <a:rPr lang="en-US" sz="1200" noProof="0" dirty="0" err="1" smtClean="0">
                <a:solidFill>
                  <a:srgbClr val="00B050"/>
                </a:solidFill>
              </a:rPr>
              <a:t>sqrt</a:t>
            </a:r>
            <a:r>
              <a:rPr lang="en-US" sz="1200" noProof="0" dirty="0" smtClean="0">
                <a:solidFill>
                  <a:srgbClr val="00B050"/>
                </a:solidFill>
              </a:rPr>
              <a:t>([</a:t>
            </a:r>
            <a:r>
              <a:rPr lang="en-US" sz="1200" noProof="0" dirty="0" err="1" smtClean="0">
                <a:solidFill>
                  <a:srgbClr val="00B050"/>
                </a:solidFill>
              </a:rPr>
              <a:t>qx</a:t>
            </a:r>
            <a:r>
              <a:rPr lang="en-US" sz="1200" noProof="0" dirty="0" smtClean="0">
                <a:solidFill>
                  <a:srgbClr val="00B050"/>
                </a:solidFill>
              </a:rPr>
              <a:t> </a:t>
            </a:r>
            <a:r>
              <a:rPr lang="en-US" sz="1200" noProof="0" dirty="0" err="1" smtClean="0">
                <a:solidFill>
                  <a:srgbClr val="00B050"/>
                </a:solidFill>
              </a:rPr>
              <a:t>qy</a:t>
            </a:r>
            <a:r>
              <a:rPr lang="en-US" sz="1200" noProof="0" dirty="0" smtClean="0">
                <a:solidFill>
                  <a:srgbClr val="00B050"/>
                </a:solidFill>
              </a:rPr>
              <a:t> </a:t>
            </a:r>
            <a:r>
              <a:rPr lang="en-US" sz="1200" noProof="0" dirty="0" err="1" smtClean="0">
                <a:solidFill>
                  <a:srgbClr val="00B050"/>
                </a:solidFill>
              </a:rPr>
              <a:t>qz</a:t>
            </a:r>
            <a:r>
              <a:rPr lang="en-US" sz="1200" noProof="0" dirty="0" smtClean="0">
                <a:solidFill>
                  <a:srgbClr val="00B050"/>
                </a:solidFill>
              </a:rPr>
              <a:t>] * [</a:t>
            </a:r>
            <a:r>
              <a:rPr lang="en-US" sz="1200" noProof="0" dirty="0" err="1" smtClean="0">
                <a:solidFill>
                  <a:srgbClr val="00B050"/>
                </a:solidFill>
              </a:rPr>
              <a:t>qx</a:t>
            </a:r>
            <a:r>
              <a:rPr lang="en-US" sz="1200" noProof="0" dirty="0" smtClean="0">
                <a:solidFill>
                  <a:srgbClr val="00B050"/>
                </a:solidFill>
              </a:rPr>
              <a:t> </a:t>
            </a:r>
            <a:r>
              <a:rPr lang="en-US" sz="1200" noProof="0" dirty="0" err="1" smtClean="0">
                <a:solidFill>
                  <a:srgbClr val="00B050"/>
                </a:solidFill>
              </a:rPr>
              <a:t>qy</a:t>
            </a:r>
            <a:r>
              <a:rPr lang="en-US" sz="1200" noProof="0" dirty="0" smtClean="0">
                <a:solidFill>
                  <a:srgbClr val="00B050"/>
                </a:solidFill>
              </a:rPr>
              <a:t> </a:t>
            </a:r>
            <a:r>
              <a:rPr lang="en-US" sz="1200" noProof="0" dirty="0" err="1" smtClean="0">
                <a:solidFill>
                  <a:srgbClr val="00B050"/>
                </a:solidFill>
              </a:rPr>
              <a:t>qz</a:t>
            </a:r>
            <a:r>
              <a:rPr lang="en-US" sz="1200" noProof="0" dirty="0" smtClean="0">
                <a:solidFill>
                  <a:srgbClr val="00B050"/>
                </a:solidFill>
              </a:rPr>
              <a:t>]')); % MATLAB trolls you if U no </a:t>
            </a:r>
            <a:r>
              <a:rPr lang="en-US" sz="1200" b="1" noProof="0" dirty="0" smtClean="0">
                <a:solidFill>
                  <a:srgbClr val="00B050"/>
                </a:solidFill>
              </a:rPr>
              <a:t>careful</a:t>
            </a:r>
            <a:r>
              <a:rPr lang="en-US" sz="1200" noProof="0" dirty="0" smtClean="0">
                <a:solidFill>
                  <a:srgbClr val="00B050"/>
                </a:solidFill>
              </a:rPr>
              <a:t> …</a:t>
            </a:r>
          </a:p>
          <a:p>
            <a:pPr marL="0" indent="0">
              <a:buNone/>
            </a:pPr>
            <a:r>
              <a:rPr lang="en-US" sz="1200" noProof="0" dirty="0" err="1" smtClean="0"/>
              <a:t>qnorm</a:t>
            </a:r>
            <a:r>
              <a:rPr lang="en-US" sz="1200" noProof="0" dirty="0" smtClean="0"/>
              <a:t> = (</a:t>
            </a:r>
            <a:r>
              <a:rPr lang="en-US" sz="1200" noProof="0" dirty="0" err="1" smtClean="0"/>
              <a:t>sqrt</a:t>
            </a:r>
            <a:r>
              <a:rPr lang="en-US" sz="1200" noProof="0" dirty="0" smtClean="0"/>
              <a:t>(qx^2 + qy^2 + qz^2));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err="1" smtClean="0"/>
              <a:t>halfangle</a:t>
            </a:r>
            <a:r>
              <a:rPr lang="en-US" sz="1200" noProof="0" dirty="0" smtClean="0"/>
              <a:t>_ = </a:t>
            </a:r>
            <a:r>
              <a:rPr lang="en-US" sz="1200" noProof="0" dirty="0" err="1" smtClean="0"/>
              <a:t>asin</a:t>
            </a:r>
            <a:r>
              <a:rPr lang="en-US" sz="1200" noProof="0" dirty="0" smtClean="0"/>
              <a:t>(</a:t>
            </a:r>
            <a:r>
              <a:rPr lang="en-US" sz="1200" noProof="0" dirty="0" err="1" smtClean="0"/>
              <a:t>qnorm</a:t>
            </a:r>
            <a:r>
              <a:rPr lang="en-US" sz="1200" noProof="0" dirty="0" smtClean="0"/>
              <a:t>_);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ax_ = (</a:t>
            </a:r>
            <a:r>
              <a:rPr lang="en-US" sz="1200" noProof="0" dirty="0" err="1" smtClean="0"/>
              <a:t>qx</a:t>
            </a:r>
            <a:r>
              <a:rPr lang="en-US" sz="1200" noProof="0" dirty="0" smtClean="0"/>
              <a:t>_ / </a:t>
            </a:r>
            <a:r>
              <a:rPr lang="en-US" sz="1200" noProof="0" dirty="0" err="1" smtClean="0"/>
              <a:t>qnorm</a:t>
            </a:r>
            <a:r>
              <a:rPr lang="en-US" sz="1200" noProof="0" dirty="0" smtClean="0"/>
              <a:t>_ * 2 * </a:t>
            </a:r>
            <a:r>
              <a:rPr lang="en-US" sz="1200" noProof="0" dirty="0" err="1" smtClean="0"/>
              <a:t>halfangle</a:t>
            </a:r>
            <a:r>
              <a:rPr lang="en-US" sz="1200" noProof="0" dirty="0" smtClean="0"/>
              <a:t>_);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ay_ = (</a:t>
            </a:r>
            <a:r>
              <a:rPr lang="en-US" sz="1200" noProof="0" dirty="0" err="1" smtClean="0"/>
              <a:t>qy</a:t>
            </a:r>
            <a:r>
              <a:rPr lang="en-US" sz="1200" noProof="0" dirty="0" smtClean="0"/>
              <a:t>_ / </a:t>
            </a:r>
            <a:r>
              <a:rPr lang="en-US" sz="1200" noProof="0" dirty="0" err="1" smtClean="0"/>
              <a:t>qnorm</a:t>
            </a:r>
            <a:r>
              <a:rPr lang="en-US" sz="1200" noProof="0" dirty="0" smtClean="0"/>
              <a:t>_ * 2 * </a:t>
            </a:r>
            <a:r>
              <a:rPr lang="en-US" sz="1200" noProof="0" dirty="0" err="1" smtClean="0"/>
              <a:t>halfangle</a:t>
            </a:r>
            <a:r>
              <a:rPr lang="en-US" sz="1200" noProof="0" dirty="0" smtClean="0"/>
              <a:t>_);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err="1" smtClean="0"/>
              <a:t>az</a:t>
            </a:r>
            <a:r>
              <a:rPr lang="en-US" sz="1200" noProof="0" dirty="0" smtClean="0"/>
              <a:t>_ = (</a:t>
            </a:r>
            <a:r>
              <a:rPr lang="en-US" sz="1200" noProof="0" dirty="0" err="1" smtClean="0"/>
              <a:t>qz</a:t>
            </a:r>
            <a:r>
              <a:rPr lang="en-US" sz="1200" noProof="0" dirty="0" smtClean="0"/>
              <a:t>_ / </a:t>
            </a:r>
            <a:r>
              <a:rPr lang="en-US" sz="1200" noProof="0" dirty="0" err="1" smtClean="0"/>
              <a:t>qnorm</a:t>
            </a:r>
            <a:r>
              <a:rPr lang="en-US" sz="1200" noProof="0" dirty="0" smtClean="0"/>
              <a:t>_ * 2 * </a:t>
            </a:r>
            <a:r>
              <a:rPr lang="en-US" sz="1200" noProof="0" dirty="0" err="1" smtClean="0"/>
              <a:t>halfangle</a:t>
            </a:r>
            <a:r>
              <a:rPr lang="en-US" sz="1200" noProof="0" dirty="0" smtClean="0"/>
              <a:t>_);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err="1" smtClean="0"/>
              <a:t>vec</a:t>
            </a:r>
            <a:r>
              <a:rPr lang="en-US" sz="1200" noProof="0" dirty="0" smtClean="0"/>
              <a:t>_ = [ax_ ay_ </a:t>
            </a:r>
            <a:r>
              <a:rPr lang="en-US" sz="1200" noProof="0" dirty="0" err="1" smtClean="0"/>
              <a:t>az</a:t>
            </a:r>
            <a:r>
              <a:rPr lang="en-US" sz="1200" noProof="0" dirty="0" smtClean="0"/>
              <a:t>_ t0 t1 t2]'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err="1" smtClean="0"/>
              <a:t>quat_t</a:t>
            </a:r>
            <a:r>
              <a:rPr lang="en-US" sz="1200" noProof="0" dirty="0" smtClean="0"/>
              <a:t>_ = [</a:t>
            </a:r>
            <a:r>
              <a:rPr lang="en-US" sz="1200" noProof="0" dirty="0" err="1" smtClean="0"/>
              <a:t>qw</a:t>
            </a:r>
            <a:r>
              <a:rPr lang="en-US" sz="1200" noProof="0" dirty="0" smtClean="0"/>
              <a:t>_ </a:t>
            </a:r>
            <a:r>
              <a:rPr lang="en-US" sz="1200" noProof="0" dirty="0" err="1" smtClean="0"/>
              <a:t>qx</a:t>
            </a:r>
            <a:r>
              <a:rPr lang="en-US" sz="1200" noProof="0" dirty="0" smtClean="0"/>
              <a:t>_ </a:t>
            </a:r>
            <a:r>
              <a:rPr lang="en-US" sz="1200" noProof="0" dirty="0" err="1" smtClean="0"/>
              <a:t>qy</a:t>
            </a:r>
            <a:r>
              <a:rPr lang="en-US" sz="1200" noProof="0" dirty="0" smtClean="0"/>
              <a:t>_ </a:t>
            </a:r>
            <a:r>
              <a:rPr lang="en-US" sz="1200" noProof="0" dirty="0" err="1" smtClean="0"/>
              <a:t>qz</a:t>
            </a:r>
            <a:r>
              <a:rPr lang="en-US" sz="1200" noProof="0" dirty="0" smtClean="0"/>
              <a:t>_ t0 t1 t2]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J1 = </a:t>
            </a:r>
            <a:r>
              <a:rPr lang="en-US" sz="1200" noProof="0" dirty="0" err="1" smtClean="0"/>
              <a:t>jacobian</a:t>
            </a:r>
            <a:r>
              <a:rPr lang="en-US" sz="1200" noProof="0" dirty="0" smtClean="0"/>
              <a:t>(</a:t>
            </a:r>
            <a:r>
              <a:rPr lang="en-US" sz="1200" noProof="0" dirty="0" err="1" smtClean="0"/>
              <a:t>vec</a:t>
            </a:r>
            <a:r>
              <a:rPr lang="en-US" sz="1200" noProof="0" dirty="0" smtClean="0"/>
              <a:t>_, </a:t>
            </a:r>
            <a:r>
              <a:rPr lang="en-US" sz="1200" noProof="0" dirty="0" err="1" smtClean="0"/>
              <a:t>quat_t</a:t>
            </a:r>
            <a:r>
              <a:rPr lang="en-US" sz="1200" noProof="0" dirty="0" smtClean="0"/>
              <a:t>_);</a:t>
            </a:r>
            <a:endParaRPr lang="en-US" sz="1200" noProof="0" dirty="0" smtClean="0">
              <a:solidFill>
                <a:srgbClr val="00B05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B050"/>
                </a:solidFill>
              </a:rPr>
              <a:t>% calculate the </a:t>
            </a:r>
            <a:r>
              <a:rPr lang="en-US" sz="1200" noProof="0" dirty="0" err="1" smtClean="0">
                <a:solidFill>
                  <a:srgbClr val="00B050"/>
                </a:solidFill>
              </a:rPr>
              <a:t>jacobians</a:t>
            </a:r>
            <a:r>
              <a:rPr lang="en-US" sz="1200" noProof="0" dirty="0" smtClean="0">
                <a:solidFill>
                  <a:srgbClr val="00B050"/>
                </a:solidFill>
              </a:rPr>
              <a:t> separately (note how J1 is on separate variables)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B050"/>
                </a:solidFill>
              </a:rPr>
              <a:t>% chain rule as: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B050"/>
                </a:solidFill>
              </a:rPr>
              <a:t>%</a:t>
            </a:r>
            <a:r>
              <a:rPr lang="en-US" sz="1200" noProof="0" dirty="0" smtClean="0">
                <a:solidFill>
                  <a:srgbClr val="00B050"/>
                </a:solidFill>
                <a:latin typeface="Lucida Console" panose="020B0609040504020204" pitchFamily="49" charset="0"/>
              </a:rPr>
              <a:t>  f(   g(R))' =  f'(   g(R)) *    g'(R)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B050"/>
                </a:solidFill>
              </a:rPr>
              <a:t>%</a:t>
            </a:r>
            <a:r>
              <a:rPr lang="en-US" sz="1200" noProof="0" dirty="0" smtClean="0">
                <a:solidFill>
                  <a:srgbClr val="00B050"/>
                </a:solidFill>
                <a:latin typeface="Lucida Console" panose="020B0609040504020204" pitchFamily="49" charset="0"/>
              </a:rPr>
              <a:t> </a:t>
            </a:r>
            <a:r>
              <a:rPr lang="en-US" sz="1200" noProof="0" dirty="0" err="1" smtClean="0">
                <a:solidFill>
                  <a:srgbClr val="00B050"/>
                </a:solidFill>
                <a:latin typeface="Lucida Console" panose="020B0609040504020204" pitchFamily="49" charset="0"/>
              </a:rPr>
              <a:t>aa</a:t>
            </a:r>
            <a:r>
              <a:rPr lang="en-US" sz="1200" noProof="0" dirty="0" smtClean="0">
                <a:solidFill>
                  <a:srgbClr val="00B050"/>
                </a:solidFill>
                <a:latin typeface="Lucida Console" panose="020B0609040504020204" pitchFamily="49" charset="0"/>
              </a:rPr>
              <a:t>(</a:t>
            </a:r>
            <a:r>
              <a:rPr lang="en-US" sz="1200" noProof="0" dirty="0" err="1" smtClean="0">
                <a:solidFill>
                  <a:srgbClr val="00B050"/>
                </a:solidFill>
                <a:latin typeface="Lucida Console" panose="020B0609040504020204" pitchFamily="49" charset="0"/>
              </a:rPr>
              <a:t>quat</a:t>
            </a:r>
            <a:r>
              <a:rPr lang="en-US" sz="1200" noProof="0" dirty="0" smtClean="0">
                <a:solidFill>
                  <a:srgbClr val="00B050"/>
                </a:solidFill>
                <a:latin typeface="Lucida Console" panose="020B0609040504020204" pitchFamily="49" charset="0"/>
              </a:rPr>
              <a:t>(R))' = </a:t>
            </a:r>
            <a:r>
              <a:rPr lang="en-US" sz="1200" noProof="0" dirty="0" err="1" smtClean="0">
                <a:solidFill>
                  <a:srgbClr val="00B050"/>
                </a:solidFill>
                <a:latin typeface="Lucida Console" panose="020B0609040504020204" pitchFamily="49" charset="0"/>
              </a:rPr>
              <a:t>aa</a:t>
            </a:r>
            <a:r>
              <a:rPr lang="en-US" sz="1200" noProof="0" dirty="0" smtClean="0">
                <a:solidFill>
                  <a:srgbClr val="00B050"/>
                </a:solidFill>
                <a:latin typeface="Lucida Console" panose="020B0609040504020204" pitchFamily="49" charset="0"/>
              </a:rPr>
              <a:t>'(</a:t>
            </a:r>
            <a:r>
              <a:rPr lang="en-US" sz="1200" noProof="0" dirty="0" err="1" smtClean="0">
                <a:solidFill>
                  <a:srgbClr val="00B050"/>
                </a:solidFill>
                <a:latin typeface="Lucida Console" panose="020B0609040504020204" pitchFamily="49" charset="0"/>
              </a:rPr>
              <a:t>quat</a:t>
            </a:r>
            <a:r>
              <a:rPr lang="en-US" sz="1200" noProof="0" dirty="0" smtClean="0">
                <a:solidFill>
                  <a:srgbClr val="00B050"/>
                </a:solidFill>
                <a:latin typeface="Lucida Console" panose="020B0609040504020204" pitchFamily="49" charset="0"/>
              </a:rPr>
              <a:t>(R)) * </a:t>
            </a:r>
            <a:r>
              <a:rPr lang="en-US" sz="1200" noProof="0" dirty="0" err="1" smtClean="0">
                <a:solidFill>
                  <a:srgbClr val="00B050"/>
                </a:solidFill>
                <a:latin typeface="Lucida Console" panose="020B0609040504020204" pitchFamily="49" charset="0"/>
              </a:rPr>
              <a:t>quat</a:t>
            </a:r>
            <a:r>
              <a:rPr lang="en-US" sz="1200" noProof="0" dirty="0" smtClean="0">
                <a:solidFill>
                  <a:srgbClr val="00B050"/>
                </a:solidFill>
                <a:latin typeface="Lucida Console" panose="020B0609040504020204" pitchFamily="49" charset="0"/>
              </a:rPr>
              <a:t>'(R)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B050"/>
                </a:solidFill>
              </a:rPr>
              <a:t>%</a:t>
            </a:r>
            <a:r>
              <a:rPr lang="en-US" sz="1200" noProof="0" dirty="0" smtClean="0">
                <a:solidFill>
                  <a:srgbClr val="00B050"/>
                </a:solidFill>
                <a:latin typeface="Lucida Console" panose="020B0609040504020204" pitchFamily="49" charset="0"/>
              </a:rPr>
              <a:t>            J =           J1 *       J0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J1 = subs(J1, </a:t>
            </a:r>
            <a:r>
              <a:rPr lang="en-US" sz="1200" noProof="0" dirty="0" err="1" smtClean="0"/>
              <a:t>qx</a:t>
            </a:r>
            <a:r>
              <a:rPr lang="en-US" sz="1200" noProof="0" dirty="0" smtClean="0"/>
              <a:t>_, </a:t>
            </a:r>
            <a:r>
              <a:rPr lang="en-US" sz="1200" noProof="0" dirty="0" err="1" smtClean="0"/>
              <a:t>qx</a:t>
            </a:r>
            <a:r>
              <a:rPr lang="en-US" sz="1200" noProof="0" dirty="0" smtClean="0"/>
              <a:t>); J1 = subs(J1, </a:t>
            </a:r>
            <a:r>
              <a:rPr lang="en-US" sz="1200" noProof="0" dirty="0" err="1" smtClean="0"/>
              <a:t>qy</a:t>
            </a:r>
            <a:r>
              <a:rPr lang="en-US" sz="1200" noProof="0" dirty="0" smtClean="0"/>
              <a:t>_, </a:t>
            </a:r>
            <a:r>
              <a:rPr lang="en-US" sz="1200" noProof="0" dirty="0" err="1" smtClean="0"/>
              <a:t>qy</a:t>
            </a:r>
            <a:r>
              <a:rPr lang="en-US" sz="1200" noProof="0" dirty="0" smtClean="0"/>
              <a:t>); J1 = subs(J1, </a:t>
            </a:r>
            <a:r>
              <a:rPr lang="en-US" sz="1200" noProof="0" dirty="0" err="1" smtClean="0"/>
              <a:t>qz</a:t>
            </a:r>
            <a:r>
              <a:rPr lang="en-US" sz="1200" noProof="0" dirty="0" smtClean="0"/>
              <a:t>_, </a:t>
            </a:r>
            <a:r>
              <a:rPr lang="en-US" sz="1200" noProof="0" dirty="0" err="1" smtClean="0"/>
              <a:t>qz</a:t>
            </a:r>
            <a:r>
              <a:rPr lang="en-US" sz="1200" noProof="0" dirty="0" smtClean="0"/>
              <a:t>); J1 = subs(J1, </a:t>
            </a:r>
            <a:r>
              <a:rPr lang="en-US" sz="1200" noProof="0" dirty="0" err="1" smtClean="0"/>
              <a:t>qw</a:t>
            </a:r>
            <a:r>
              <a:rPr lang="en-US" sz="1200" noProof="0" dirty="0" smtClean="0"/>
              <a:t>_, </a:t>
            </a:r>
            <a:r>
              <a:rPr lang="en-US" sz="1200" noProof="0" dirty="0" err="1" smtClean="0"/>
              <a:t>qw</a:t>
            </a:r>
            <a:r>
              <a:rPr lang="en-US" sz="1200" noProof="0" dirty="0" smtClean="0"/>
              <a:t>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B050"/>
                </a:solidFill>
              </a:rPr>
              <a:t>% substitute the quaternion to J1 (in practice, we would substitute *values* rather than *formulas*)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error = simplify(J - J1 * J0) </a:t>
            </a:r>
            <a:r>
              <a:rPr lang="en-US" sz="1200" noProof="0" dirty="0" smtClean="0">
                <a:solidFill>
                  <a:srgbClr val="00B050"/>
                </a:solidFill>
              </a:rPr>
              <a:t>% verify, this prints a matrix of zeros</a:t>
            </a:r>
          </a:p>
          <a:p>
            <a:pPr marL="0" indent="0">
              <a:lnSpc>
                <a:spcPct val="80000"/>
              </a:lnSpc>
              <a:buNone/>
            </a:pPr>
            <a:endParaRPr lang="en-US" sz="500" noProof="0" dirty="0" smtClean="0"/>
          </a:p>
          <a:p>
            <a:pPr lvl="0"/>
            <a:r>
              <a:rPr lang="en-US" noProof="0" dirty="0" smtClean="0">
                <a:solidFill>
                  <a:srgbClr val="000000"/>
                </a:solidFill>
              </a:rPr>
              <a:t>Generates 1.94 and 2.29 </a:t>
            </a:r>
            <a:r>
              <a:rPr lang="en-US" noProof="0" dirty="0" err="1" smtClean="0">
                <a:solidFill>
                  <a:srgbClr val="000000"/>
                </a:solidFill>
              </a:rPr>
              <a:t>kB</a:t>
            </a:r>
            <a:r>
              <a:rPr lang="en-US" noProof="0" dirty="0" smtClean="0">
                <a:solidFill>
                  <a:srgbClr val="000000"/>
                </a:solidFill>
              </a:rPr>
              <a:t> of C for J0 and J1</a:t>
            </a:r>
            <a:endParaRPr lang="en-US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7" name="AutoShape 2" descr="Image result for trollface transparent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Image result for trollface transparent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462" name="Picture 6" descr="Image result for trollface transparent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689" y="1093532"/>
            <a:ext cx="1807855" cy="164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14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noProof="0" dirty="0" smtClean="0"/>
              <a:t>The output of </a:t>
            </a:r>
            <a:r>
              <a:rPr lang="en-US" sz="2400" noProof="0" dirty="0" err="1" smtClean="0"/>
              <a:t>ccode</a:t>
            </a:r>
            <a:r>
              <a:rPr lang="en-US" sz="2400" noProof="0" dirty="0" smtClean="0"/>
              <a:t>() III</a:t>
            </a:r>
            <a:endParaRPr lang="en-US" sz="2500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noProof="0" dirty="0" smtClean="0"/>
              <a:t>T[0][0] = -(r21-r12)/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</a:t>
            </a:r>
            <a:r>
              <a:rPr lang="en-US" noProof="0" dirty="0" err="1" smtClean="0"/>
              <a:t>pow</a:t>
            </a:r>
            <a:r>
              <a:rPr lang="en-US" noProof="0" dirty="0" smtClean="0"/>
              <a:t>(1.0+r00+r11+r22,3.0))/4.0;      T[0][1] = 0.0;      T[0][2] = 0.0;      T[0][3] = 0.0;      T[0][4] = -(r21-r12)/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</a:t>
            </a:r>
            <a:r>
              <a:rPr lang="en-US" noProof="0" dirty="0" err="1" smtClean="0"/>
              <a:t>pow</a:t>
            </a:r>
            <a:r>
              <a:rPr lang="en-US" noProof="0" dirty="0" smtClean="0"/>
              <a:t>(1.0+r00+r11+r22,3.0))/4.0;      T[0][5] = -1/(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(1.0+r00+r11+r22))/2.0;      T[0][6] = 0.0;      T[0][7] = 1/(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(1.0+r00+r11+r22))/2.0;      T[0][8] = -(r21-r12)/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</a:t>
            </a:r>
            <a:r>
              <a:rPr lang="en-US" noProof="0" dirty="0" err="1" smtClean="0"/>
              <a:t>pow</a:t>
            </a:r>
            <a:r>
              <a:rPr lang="en-US" noProof="0" dirty="0" smtClean="0"/>
              <a:t>(1.0+r00+r11+r22,3.0))/4.0;      T[0][9] = 0.0;      T[0][10] = 0.0;      T[0][11] = 0.0;      T[1][0] = -(r02-r20)/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</a:t>
            </a:r>
            <a:r>
              <a:rPr lang="en-US" noProof="0" dirty="0" err="1" smtClean="0"/>
              <a:t>pow</a:t>
            </a:r>
            <a:r>
              <a:rPr lang="en-US" noProof="0" dirty="0" smtClean="0"/>
              <a:t>(1.0+r00+r11+r22,3.0))/4.0;      T[1][1] = 0.0;      T[1][2] = 1/(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(1.0+r00+r11+r22))/2.0;      T[1][3] = 0.0;      T[1][4] = -(r02-r20)/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</a:t>
            </a:r>
            <a:r>
              <a:rPr lang="en-US" noProof="0" dirty="0" err="1" smtClean="0"/>
              <a:t>pow</a:t>
            </a:r>
            <a:r>
              <a:rPr lang="en-US" noProof="0" dirty="0" smtClean="0"/>
              <a:t>(1.0+r00+r11+r22,3.0))/4.0;      T[1][5] = 0.0;      T[1][6] = -1/(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(1.0+r00+r11+r22))/2.0;      T[1][7] = 0.0;      T[1][8] = -(r02-r20)/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</a:t>
            </a:r>
            <a:r>
              <a:rPr lang="en-US" noProof="0" dirty="0" err="1" smtClean="0"/>
              <a:t>pow</a:t>
            </a:r>
            <a:r>
              <a:rPr lang="en-US" noProof="0" dirty="0" smtClean="0"/>
              <a:t>(1.0+r00+r11+r22,3.0))/4.0;      T[1][9] = 0.0;      T[1][10] = 0.0;      T[1][11] = 0.0;      T[2][0] = -(r10-r01)/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</a:t>
            </a:r>
            <a:r>
              <a:rPr lang="en-US" noProof="0" dirty="0" err="1" smtClean="0"/>
              <a:t>pow</a:t>
            </a:r>
            <a:r>
              <a:rPr lang="en-US" noProof="0" dirty="0" smtClean="0"/>
              <a:t>(1.0+r00+r11+r22,3.0))/4.0;      T[2][1] = -1/(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(1.0+r00+r11+r22))/2.0;      T[2][2] = 0.0;      T[2][3] = 1/(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(1.0+r00+r11+r22))/2.0;      T[2][4] = -(r10-r01)/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</a:t>
            </a:r>
            <a:r>
              <a:rPr lang="en-US" noProof="0" dirty="0" err="1" smtClean="0"/>
              <a:t>pow</a:t>
            </a:r>
            <a:r>
              <a:rPr lang="en-US" noProof="0" dirty="0" smtClean="0"/>
              <a:t>(1.0+r00+r11+r22,3.0))/4.0;      T[2][5] = 0.0;      T[2][6] = 0.0;      T[2][7] = 0.0;      T[2][8] = -(r10-r01)/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</a:t>
            </a:r>
            <a:r>
              <a:rPr lang="en-US" noProof="0" dirty="0" err="1" smtClean="0"/>
              <a:t>pow</a:t>
            </a:r>
            <a:r>
              <a:rPr lang="en-US" noProof="0" dirty="0" smtClean="0"/>
              <a:t>(1.0+r00+r11+r22,3.0))/4.0;      T[2][9] = 0.0;      T[2][10] = 0.0;      T[2][11] = 0.0;      T[3][0] = 0.0;      T[3][1] = 0.0;      T[3][2] = 0.0;      T[3][3] = 0.0;      T[3][4] = 0.0;      T[3][5] = 0.0;      T[3][6] = 0.0;      T[3][7] = 0.0;      T[3][8] = 0.0;      T[3][9] = 1.0;      T[3][10] = 0.0;      T[3][11] = 0.0;      T[4][0] = 0.0;      T[4][1] = 0.0;      T[4][2] = 0.0;      T[4][3] = 0.0;      T[4][4] = 0.0;      T[4][5] = 0.0;      T[4][6] = 0.0;      T[4][7] = 0.0;      T[4][8] = 0.0;      T[4][9] = 0.0;      T[4][10] = 1.0;      T[4][11] = 0.0;      T[5][0] = 0.0;      T[5][1] = 0.0;      T[5][2] = 0.0;      T[5][3] = 0.0;      T[5][4] = 0.0;      T[5][5] = 0.0;      T[5][6] = 0.0;      T[5][7] = 0.0;      T[5][8] = 0.0;      T[5][9] = 0.0;      T[5][10] = 0.0;      T[5][11] = 1.0;</a:t>
            </a:r>
          </a:p>
          <a:p>
            <a:pPr marL="0" indent="0">
              <a:buNone/>
            </a:pPr>
            <a:endParaRPr lang="en-US" noProof="0" dirty="0" smtClean="0"/>
          </a:p>
          <a:p>
            <a:pPr marL="0" indent="0">
              <a:buNone/>
            </a:pPr>
            <a:r>
              <a:rPr lang="en-US" noProof="0" dirty="0" smtClean="0"/>
              <a:t>T[0][0] = 2.0/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</a:t>
            </a:r>
            <a:r>
              <a:rPr lang="en-US" noProof="0" dirty="0" err="1" smtClean="0"/>
              <a:t>qx</a:t>
            </a:r>
            <a:r>
              <a:rPr lang="en-US" noProof="0" dirty="0" smtClean="0"/>
              <a:t>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_+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_+</a:t>
            </a:r>
            <a:r>
              <a:rPr lang="en-US" noProof="0" dirty="0" err="1" smtClean="0"/>
              <a:t>qz</a:t>
            </a:r>
            <a:r>
              <a:rPr lang="en-US" noProof="0" dirty="0" smtClean="0"/>
              <a:t>_*</a:t>
            </a:r>
            <a:r>
              <a:rPr lang="en-US" noProof="0" dirty="0" err="1" smtClean="0"/>
              <a:t>qz</a:t>
            </a:r>
            <a:r>
              <a:rPr lang="en-US" noProof="0" dirty="0" smtClean="0"/>
              <a:t>_)*</a:t>
            </a:r>
            <a:r>
              <a:rPr lang="en-US" noProof="0" dirty="0" err="1" smtClean="0"/>
              <a:t>asin</a:t>
            </a:r>
            <a:r>
              <a:rPr lang="en-US" noProof="0" dirty="0" smtClean="0"/>
              <a:t>(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</a:t>
            </a:r>
            <a:r>
              <a:rPr lang="en-US" noProof="0" dirty="0" err="1" smtClean="0"/>
              <a:t>qx</a:t>
            </a:r>
            <a:r>
              <a:rPr lang="en-US" noProof="0" dirty="0" smtClean="0"/>
              <a:t>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_+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_+</a:t>
            </a:r>
            <a:r>
              <a:rPr lang="en-US" noProof="0" dirty="0" err="1" smtClean="0"/>
              <a:t>qz</a:t>
            </a:r>
            <a:r>
              <a:rPr lang="en-US" noProof="0" dirty="0" smtClean="0"/>
              <a:t>_*</a:t>
            </a:r>
            <a:r>
              <a:rPr lang="en-US" noProof="0" dirty="0" err="1" smtClean="0"/>
              <a:t>qz</a:t>
            </a:r>
            <a:r>
              <a:rPr lang="en-US" noProof="0" dirty="0" smtClean="0"/>
              <a:t>_))-2.0*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_/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</a:t>
            </a:r>
            <a:r>
              <a:rPr lang="en-US" noProof="0" dirty="0" err="1" smtClean="0"/>
              <a:t>pow</a:t>
            </a:r>
            <a:r>
              <a:rPr lang="en-US" noProof="0" dirty="0" smtClean="0"/>
              <a:t>(</a:t>
            </a:r>
            <a:r>
              <a:rPr lang="en-US" noProof="0" dirty="0" err="1" smtClean="0"/>
              <a:t>qx</a:t>
            </a:r>
            <a:r>
              <a:rPr lang="en-US" noProof="0" dirty="0" smtClean="0"/>
              <a:t>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_+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_+</a:t>
            </a:r>
            <a:r>
              <a:rPr lang="en-US" noProof="0" dirty="0" err="1" smtClean="0"/>
              <a:t>qz</a:t>
            </a:r>
            <a:r>
              <a:rPr lang="en-US" noProof="0" dirty="0" smtClean="0"/>
              <a:t>_*qz_,3.0))*</a:t>
            </a:r>
            <a:r>
              <a:rPr lang="en-US" noProof="0" dirty="0" err="1" smtClean="0"/>
              <a:t>asin</a:t>
            </a:r>
            <a:r>
              <a:rPr lang="en-US" noProof="0" dirty="0" smtClean="0"/>
              <a:t>(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</a:t>
            </a:r>
            <a:r>
              <a:rPr lang="en-US" noProof="0" dirty="0" err="1" smtClean="0"/>
              <a:t>qx</a:t>
            </a:r>
            <a:r>
              <a:rPr lang="en-US" noProof="0" dirty="0" smtClean="0"/>
              <a:t>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_+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_+</a:t>
            </a:r>
            <a:r>
              <a:rPr lang="en-US" noProof="0" dirty="0" err="1" smtClean="0"/>
              <a:t>qz</a:t>
            </a:r>
            <a:r>
              <a:rPr lang="en-US" noProof="0" dirty="0" smtClean="0"/>
              <a:t>_*</a:t>
            </a:r>
            <a:r>
              <a:rPr lang="en-US" noProof="0" dirty="0" err="1" smtClean="0"/>
              <a:t>qz</a:t>
            </a:r>
            <a:r>
              <a:rPr lang="en-US" noProof="0" dirty="0" smtClean="0"/>
              <a:t>_))+2.0*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_/(</a:t>
            </a:r>
            <a:r>
              <a:rPr lang="en-US" noProof="0" dirty="0" err="1" smtClean="0"/>
              <a:t>qx</a:t>
            </a:r>
            <a:r>
              <a:rPr lang="en-US" noProof="0" dirty="0" smtClean="0"/>
              <a:t>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_+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_+</a:t>
            </a:r>
            <a:r>
              <a:rPr lang="en-US" noProof="0" dirty="0" err="1" smtClean="0"/>
              <a:t>qz</a:t>
            </a:r>
            <a:r>
              <a:rPr lang="en-US" noProof="0" dirty="0" smtClean="0"/>
              <a:t>_*</a:t>
            </a:r>
            <a:r>
              <a:rPr lang="en-US" noProof="0" dirty="0" err="1" smtClean="0"/>
              <a:t>qz</a:t>
            </a:r>
            <a:r>
              <a:rPr lang="en-US" noProof="0" dirty="0" smtClean="0"/>
              <a:t>_)/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(1.0-qx_*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_-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_-</a:t>
            </a:r>
            <a:r>
              <a:rPr lang="en-US" noProof="0" dirty="0" err="1" smtClean="0"/>
              <a:t>qz</a:t>
            </a:r>
            <a:r>
              <a:rPr lang="en-US" noProof="0" dirty="0" smtClean="0"/>
              <a:t>_~*</a:t>
            </a:r>
            <a:r>
              <a:rPr lang="en-US" noProof="0" dirty="0" err="1" smtClean="0"/>
              <a:t>qz</a:t>
            </a:r>
            <a:r>
              <a:rPr lang="en-US" noProof="0" dirty="0" smtClean="0"/>
              <a:t>_);      T[0][1] = -2.0*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_/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</a:t>
            </a:r>
            <a:r>
              <a:rPr lang="en-US" noProof="0" dirty="0" err="1" smtClean="0"/>
              <a:t>pow</a:t>
            </a:r>
            <a:r>
              <a:rPr lang="en-US" noProof="0" dirty="0" smtClean="0"/>
              <a:t>(</a:t>
            </a:r>
            <a:r>
              <a:rPr lang="en-US" noProof="0" dirty="0" err="1" smtClean="0"/>
              <a:t>qx</a:t>
            </a:r>
            <a:r>
              <a:rPr lang="en-US" noProof="0" dirty="0" smtClean="0"/>
              <a:t>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_+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_+</a:t>
            </a:r>
            <a:r>
              <a:rPr lang="en-US" noProof="0" dirty="0" err="1" smtClean="0"/>
              <a:t>qz</a:t>
            </a:r>
            <a:r>
              <a:rPr lang="en-US" noProof="0" dirty="0" smtClean="0"/>
              <a:t>_*qz_,3.0))*</a:t>
            </a:r>
            <a:r>
              <a:rPr lang="en-US" noProof="0" dirty="0" err="1" smtClean="0"/>
              <a:t>asin</a:t>
            </a:r>
            <a:r>
              <a:rPr lang="en-US" noProof="0" dirty="0" smtClean="0"/>
              <a:t>(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</a:t>
            </a:r>
            <a:r>
              <a:rPr lang="en-US" noProof="0" dirty="0" err="1" smtClean="0"/>
              <a:t>qx</a:t>
            </a:r>
            <a:r>
              <a:rPr lang="en-US" noProof="0" dirty="0" smtClean="0"/>
              <a:t>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_~+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_+</a:t>
            </a:r>
            <a:r>
              <a:rPr lang="en-US" noProof="0" dirty="0" err="1" smtClean="0"/>
              <a:t>qz</a:t>
            </a:r>
            <a:r>
              <a:rPr lang="en-US" noProof="0" dirty="0" smtClean="0"/>
              <a:t>_*</a:t>
            </a:r>
            <a:r>
              <a:rPr lang="en-US" noProof="0" dirty="0" err="1" smtClean="0"/>
              <a:t>qz</a:t>
            </a:r>
            <a:r>
              <a:rPr lang="en-US" noProof="0" dirty="0" smtClean="0"/>
              <a:t>_))*qy_+2.0*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_/(</a:t>
            </a:r>
            <a:r>
              <a:rPr lang="en-US" noProof="0" dirty="0" err="1" smtClean="0"/>
              <a:t>qx</a:t>
            </a:r>
            <a:r>
              <a:rPr lang="en-US" noProof="0" dirty="0" smtClean="0"/>
              <a:t>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_+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_+</a:t>
            </a:r>
            <a:r>
              <a:rPr lang="en-US" noProof="0" dirty="0" err="1" smtClean="0"/>
              <a:t>qz</a:t>
            </a:r>
            <a:r>
              <a:rPr lang="en-US" noProof="0" dirty="0" smtClean="0"/>
              <a:t>_*</a:t>
            </a:r>
            <a:r>
              <a:rPr lang="en-US" noProof="0" dirty="0" err="1" smtClean="0"/>
              <a:t>qz</a:t>
            </a:r>
            <a:r>
              <a:rPr lang="en-US" noProof="0" dirty="0" smtClean="0"/>
              <a:t>_)*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_/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(1.0-qx_*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_~-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_-</a:t>
            </a:r>
            <a:r>
              <a:rPr lang="en-US" noProof="0" dirty="0" err="1" smtClean="0"/>
              <a:t>qz</a:t>
            </a:r>
            <a:r>
              <a:rPr lang="en-US" noProof="0" dirty="0" smtClean="0"/>
              <a:t>_*</a:t>
            </a:r>
            <a:r>
              <a:rPr lang="en-US" noProof="0" dirty="0" err="1" smtClean="0"/>
              <a:t>qz</a:t>
            </a:r>
            <a:r>
              <a:rPr lang="en-US" noProof="0" dirty="0" smtClean="0"/>
              <a:t>_);      T[0][2] = -2.0*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_/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</a:t>
            </a:r>
            <a:r>
              <a:rPr lang="en-US" noProof="0" dirty="0" err="1" smtClean="0"/>
              <a:t>pow</a:t>
            </a:r>
            <a:r>
              <a:rPr lang="en-US" noProof="0" dirty="0" smtClean="0"/>
              <a:t>(</a:t>
            </a:r>
            <a:r>
              <a:rPr lang="en-US" noProof="0" dirty="0" err="1" smtClean="0"/>
              <a:t>qx</a:t>
            </a:r>
            <a:r>
              <a:rPr lang="en-US" noProof="0" dirty="0" smtClean="0"/>
              <a:t>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_+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_+</a:t>
            </a:r>
            <a:r>
              <a:rPr lang="en-US" noProof="0" dirty="0" err="1" smtClean="0"/>
              <a:t>qz</a:t>
            </a:r>
            <a:r>
              <a:rPr lang="en-US" noProof="0" dirty="0" smtClean="0"/>
              <a:t>_*qz_,3.0))*</a:t>
            </a:r>
            <a:r>
              <a:rPr lang="en-US" noProof="0" dirty="0" err="1" smtClean="0"/>
              <a:t>asin</a:t>
            </a:r>
            <a:r>
              <a:rPr lang="en-US" noProof="0" dirty="0" smtClean="0"/>
              <a:t>(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</a:t>
            </a:r>
            <a:r>
              <a:rPr lang="en-US" noProof="0" dirty="0" err="1" smtClean="0"/>
              <a:t>qx</a:t>
            </a:r>
            <a:r>
              <a:rPr lang="en-US" noProof="0" dirty="0" smtClean="0"/>
              <a:t>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_~+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_+</a:t>
            </a:r>
            <a:r>
              <a:rPr lang="en-US" noProof="0" dirty="0" err="1" smtClean="0"/>
              <a:t>qz</a:t>
            </a:r>
            <a:r>
              <a:rPr lang="en-US" noProof="0" dirty="0" smtClean="0"/>
              <a:t>_*</a:t>
            </a:r>
            <a:r>
              <a:rPr lang="en-US" noProof="0" dirty="0" err="1" smtClean="0"/>
              <a:t>qz</a:t>
            </a:r>
            <a:r>
              <a:rPr lang="en-US" noProof="0" dirty="0" smtClean="0"/>
              <a:t>_))*qz_+2.0*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_/(</a:t>
            </a:r>
            <a:r>
              <a:rPr lang="en-US" noProof="0" dirty="0" err="1" smtClean="0"/>
              <a:t>qx</a:t>
            </a:r>
            <a:r>
              <a:rPr lang="en-US" noProof="0" dirty="0" smtClean="0"/>
              <a:t>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_+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_+</a:t>
            </a:r>
            <a:r>
              <a:rPr lang="en-US" noProof="0" dirty="0" err="1" smtClean="0"/>
              <a:t>qz</a:t>
            </a:r>
            <a:r>
              <a:rPr lang="en-US" noProof="0" dirty="0" smtClean="0"/>
              <a:t>_*</a:t>
            </a:r>
            <a:r>
              <a:rPr lang="en-US" noProof="0" dirty="0" err="1" smtClean="0"/>
              <a:t>qz</a:t>
            </a:r>
            <a:r>
              <a:rPr lang="en-US" noProof="0" dirty="0" smtClean="0"/>
              <a:t>_)*</a:t>
            </a:r>
            <a:r>
              <a:rPr lang="en-US" noProof="0" dirty="0" err="1" smtClean="0"/>
              <a:t>qz</a:t>
            </a:r>
            <a:r>
              <a:rPr lang="en-US" noProof="0" dirty="0" smtClean="0"/>
              <a:t>_/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(1.0-qx_*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_~-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_-</a:t>
            </a:r>
            <a:r>
              <a:rPr lang="en-US" noProof="0" dirty="0" err="1" smtClean="0"/>
              <a:t>qz</a:t>
            </a:r>
            <a:r>
              <a:rPr lang="en-US" noProof="0" dirty="0" smtClean="0"/>
              <a:t>_*</a:t>
            </a:r>
            <a:r>
              <a:rPr lang="en-US" noProof="0" dirty="0" err="1" smtClean="0"/>
              <a:t>qz</a:t>
            </a:r>
            <a:r>
              <a:rPr lang="en-US" noProof="0" dirty="0" smtClean="0"/>
              <a:t>_);      T[0][3] = 0.0;      T[0][4] = 0.0;      T[0][5] = 0.0;      T[1][0] = -2.0*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_/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</a:t>
            </a:r>
            <a:r>
              <a:rPr lang="en-US" noProof="0" dirty="0" err="1" smtClean="0"/>
              <a:t>pow</a:t>
            </a:r>
            <a:r>
              <a:rPr lang="en-US" noProof="0" dirty="0" smtClean="0"/>
              <a:t>(</a:t>
            </a:r>
            <a:r>
              <a:rPr lang="en-US" noProof="0" dirty="0" err="1" smtClean="0"/>
              <a:t>qx</a:t>
            </a:r>
            <a:r>
              <a:rPr lang="en-US" noProof="0" dirty="0" smtClean="0"/>
              <a:t>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_+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_+</a:t>
            </a:r>
            <a:r>
              <a:rPr lang="en-US" noProof="0" dirty="0" err="1" smtClean="0"/>
              <a:t>qz</a:t>
            </a:r>
            <a:r>
              <a:rPr lang="en-US" noProof="0" dirty="0" smtClean="0"/>
              <a:t>_*qz_,3.0))*</a:t>
            </a:r>
            <a:r>
              <a:rPr lang="en-US" noProof="0" dirty="0" err="1" smtClean="0"/>
              <a:t>asin</a:t>
            </a:r>
            <a:r>
              <a:rPr lang="en-US" noProof="0" dirty="0" smtClean="0"/>
              <a:t>(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</a:t>
            </a:r>
            <a:r>
              <a:rPr lang="en-US" noProof="0" dirty="0" err="1" smtClean="0"/>
              <a:t>qx</a:t>
            </a:r>
            <a:r>
              <a:rPr lang="en-US" noProof="0" dirty="0" smtClean="0"/>
              <a:t>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_~+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_+</a:t>
            </a:r>
            <a:r>
              <a:rPr lang="en-US" noProof="0" dirty="0" err="1" smtClean="0"/>
              <a:t>qz</a:t>
            </a:r>
            <a:r>
              <a:rPr lang="en-US" noProof="0" dirty="0" smtClean="0"/>
              <a:t>_*</a:t>
            </a:r>
            <a:r>
              <a:rPr lang="en-US" noProof="0" dirty="0" err="1" smtClean="0"/>
              <a:t>qz</a:t>
            </a:r>
            <a:r>
              <a:rPr lang="en-US" noProof="0" dirty="0" smtClean="0"/>
              <a:t>_))*qy_+2.0*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_/(</a:t>
            </a:r>
            <a:r>
              <a:rPr lang="en-US" noProof="0" dirty="0" err="1" smtClean="0"/>
              <a:t>qx</a:t>
            </a:r>
            <a:r>
              <a:rPr lang="en-US" noProof="0" dirty="0" smtClean="0"/>
              <a:t>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_+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_+</a:t>
            </a:r>
            <a:r>
              <a:rPr lang="en-US" noProof="0" dirty="0" err="1" smtClean="0"/>
              <a:t>qz</a:t>
            </a:r>
            <a:r>
              <a:rPr lang="en-US" noProof="0" dirty="0" smtClean="0"/>
              <a:t>_*</a:t>
            </a:r>
            <a:r>
              <a:rPr lang="en-US" noProof="0" dirty="0" err="1" smtClean="0"/>
              <a:t>qz</a:t>
            </a:r>
            <a:r>
              <a:rPr lang="en-US" noProof="0" dirty="0" smtClean="0"/>
              <a:t>_)*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_/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(1.0-qx_*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_~-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_-</a:t>
            </a:r>
            <a:r>
              <a:rPr lang="en-US" noProof="0" dirty="0" err="1" smtClean="0"/>
              <a:t>qz</a:t>
            </a:r>
            <a:r>
              <a:rPr lang="en-US" noProof="0" dirty="0" smtClean="0"/>
              <a:t>_*</a:t>
            </a:r>
            <a:r>
              <a:rPr lang="en-US" noProof="0" dirty="0" err="1" smtClean="0"/>
              <a:t>qz</a:t>
            </a:r>
            <a:r>
              <a:rPr lang="en-US" noProof="0" dirty="0" smtClean="0"/>
              <a:t>_);      T[1][1] = 2.0/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</a:t>
            </a:r>
            <a:r>
              <a:rPr lang="en-US" noProof="0" dirty="0" err="1" smtClean="0"/>
              <a:t>qx</a:t>
            </a:r>
            <a:r>
              <a:rPr lang="en-US" noProof="0" dirty="0" smtClean="0"/>
              <a:t>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_+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_+</a:t>
            </a:r>
            <a:r>
              <a:rPr lang="en-US" noProof="0" dirty="0" err="1" smtClean="0"/>
              <a:t>qz</a:t>
            </a:r>
            <a:r>
              <a:rPr lang="en-US" noProof="0" dirty="0" smtClean="0"/>
              <a:t>_*</a:t>
            </a:r>
            <a:r>
              <a:rPr lang="en-US" noProof="0" dirty="0" err="1" smtClean="0"/>
              <a:t>qz</a:t>
            </a:r>
            <a:r>
              <a:rPr lang="en-US" noProof="0" dirty="0" smtClean="0"/>
              <a:t>_)*</a:t>
            </a:r>
            <a:r>
              <a:rPr lang="en-US" noProof="0" dirty="0" err="1" smtClean="0"/>
              <a:t>asin</a:t>
            </a:r>
            <a:r>
              <a:rPr lang="en-US" noProof="0" dirty="0" smtClean="0"/>
              <a:t>(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</a:t>
            </a:r>
            <a:r>
              <a:rPr lang="en-US" noProof="0" dirty="0" err="1" smtClean="0"/>
              <a:t>qx</a:t>
            </a:r>
            <a:r>
              <a:rPr lang="en-US" noProof="0" dirty="0" smtClean="0"/>
              <a:t>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_+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_+</a:t>
            </a:r>
            <a:r>
              <a:rPr lang="en-US" noProof="0" dirty="0" err="1" smtClean="0"/>
              <a:t>qz</a:t>
            </a:r>
            <a:r>
              <a:rPr lang="en-US" noProof="0" dirty="0" smtClean="0"/>
              <a:t>_*</a:t>
            </a:r>
            <a:r>
              <a:rPr lang="en-US" noProof="0" dirty="0" err="1" smtClean="0"/>
              <a:t>qz</a:t>
            </a:r>
            <a:r>
              <a:rPr lang="en-US" noProof="0" dirty="0" smtClean="0"/>
              <a:t>_))-2.0*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_/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</a:t>
            </a:r>
            <a:r>
              <a:rPr lang="en-US" noProof="0" dirty="0" err="1" smtClean="0"/>
              <a:t>pow</a:t>
            </a:r>
            <a:r>
              <a:rPr lang="en-US" noProof="0" dirty="0" smtClean="0"/>
              <a:t>(</a:t>
            </a:r>
            <a:r>
              <a:rPr lang="en-US" noProof="0" dirty="0" err="1" smtClean="0"/>
              <a:t>qx</a:t>
            </a:r>
            <a:r>
              <a:rPr lang="en-US" noProof="0" dirty="0" smtClean="0"/>
              <a:t>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_+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_+</a:t>
            </a:r>
            <a:r>
              <a:rPr lang="en-US" noProof="0" dirty="0" err="1" smtClean="0"/>
              <a:t>qz</a:t>
            </a:r>
            <a:r>
              <a:rPr lang="en-US" noProof="0" dirty="0" smtClean="0"/>
              <a:t>_*qz_,3.0))*</a:t>
            </a:r>
            <a:r>
              <a:rPr lang="en-US" noProof="0" dirty="0" err="1" smtClean="0"/>
              <a:t>asin</a:t>
            </a:r>
            <a:r>
              <a:rPr lang="en-US" noProof="0" dirty="0" smtClean="0"/>
              <a:t>(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</a:t>
            </a:r>
            <a:r>
              <a:rPr lang="en-US" noProof="0" dirty="0" err="1" smtClean="0"/>
              <a:t>qx</a:t>
            </a:r>
            <a:r>
              <a:rPr lang="en-US" noProof="0" dirty="0" smtClean="0"/>
              <a:t>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_+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_+</a:t>
            </a:r>
            <a:r>
              <a:rPr lang="en-US" noProof="0" dirty="0" err="1" smtClean="0"/>
              <a:t>qz</a:t>
            </a:r>
            <a:r>
              <a:rPr lang="en-US" noProof="0" dirty="0" smtClean="0"/>
              <a:t>_*</a:t>
            </a:r>
            <a:r>
              <a:rPr lang="en-US" noProof="0" dirty="0" err="1" smtClean="0"/>
              <a:t>qz</a:t>
            </a:r>
            <a:r>
              <a:rPr lang="en-US" noProof="0" dirty="0" smtClean="0"/>
              <a:t>_))+2.0*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_/(</a:t>
            </a:r>
            <a:r>
              <a:rPr lang="en-US" noProof="0" dirty="0" err="1" smtClean="0"/>
              <a:t>qx</a:t>
            </a:r>
            <a:r>
              <a:rPr lang="en-US" noProof="0" dirty="0" smtClean="0"/>
              <a:t>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_+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_+</a:t>
            </a:r>
            <a:r>
              <a:rPr lang="en-US" noProof="0" dirty="0" err="1" smtClean="0"/>
              <a:t>qz</a:t>
            </a:r>
            <a:r>
              <a:rPr lang="en-US" noProof="0" dirty="0" smtClean="0"/>
              <a:t>_*</a:t>
            </a:r>
            <a:r>
              <a:rPr lang="en-US" noProof="0" dirty="0" err="1" smtClean="0"/>
              <a:t>qz</a:t>
            </a:r>
            <a:r>
              <a:rPr lang="en-US" noProof="0" dirty="0" smtClean="0"/>
              <a:t>_)/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(1.0-qx_*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_-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_-</a:t>
            </a:r>
            <a:r>
              <a:rPr lang="en-US" noProof="0" dirty="0" err="1" smtClean="0"/>
              <a:t>qz</a:t>
            </a:r>
            <a:r>
              <a:rPr lang="en-US" noProof="0" dirty="0" smtClean="0"/>
              <a:t>_~*</a:t>
            </a:r>
            <a:r>
              <a:rPr lang="en-US" noProof="0" dirty="0" err="1" smtClean="0"/>
              <a:t>qz</a:t>
            </a:r>
            <a:r>
              <a:rPr lang="en-US" noProof="0" dirty="0" smtClean="0"/>
              <a:t>_);      T[1][2] = -2.0*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_/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</a:t>
            </a:r>
            <a:r>
              <a:rPr lang="en-US" noProof="0" dirty="0" err="1" smtClean="0"/>
              <a:t>pow</a:t>
            </a:r>
            <a:r>
              <a:rPr lang="en-US" noProof="0" dirty="0" smtClean="0"/>
              <a:t>(</a:t>
            </a:r>
            <a:r>
              <a:rPr lang="en-US" noProof="0" dirty="0" err="1" smtClean="0"/>
              <a:t>qx</a:t>
            </a:r>
            <a:r>
              <a:rPr lang="en-US" noProof="0" dirty="0" smtClean="0"/>
              <a:t>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_+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_+</a:t>
            </a:r>
            <a:r>
              <a:rPr lang="en-US" noProof="0" dirty="0" err="1" smtClean="0"/>
              <a:t>qz</a:t>
            </a:r>
            <a:r>
              <a:rPr lang="en-US" noProof="0" dirty="0" smtClean="0"/>
              <a:t>_*qz_,3.0))*</a:t>
            </a:r>
            <a:r>
              <a:rPr lang="en-US" noProof="0" dirty="0" err="1" smtClean="0"/>
              <a:t>asin</a:t>
            </a:r>
            <a:r>
              <a:rPr lang="en-US" noProof="0" dirty="0" smtClean="0"/>
              <a:t>(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</a:t>
            </a:r>
            <a:r>
              <a:rPr lang="en-US" noProof="0" dirty="0" err="1" smtClean="0"/>
              <a:t>qx</a:t>
            </a:r>
            <a:r>
              <a:rPr lang="en-US" noProof="0" dirty="0" smtClean="0"/>
              <a:t>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_~+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_+</a:t>
            </a:r>
            <a:r>
              <a:rPr lang="en-US" noProof="0" dirty="0" err="1" smtClean="0"/>
              <a:t>qz</a:t>
            </a:r>
            <a:r>
              <a:rPr lang="en-US" noProof="0" dirty="0" smtClean="0"/>
              <a:t>_*</a:t>
            </a:r>
            <a:r>
              <a:rPr lang="en-US" noProof="0" dirty="0" err="1" smtClean="0"/>
              <a:t>qz</a:t>
            </a:r>
            <a:r>
              <a:rPr lang="en-US" noProof="0" dirty="0" smtClean="0"/>
              <a:t>_))*qz_+2.0*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_/(</a:t>
            </a:r>
            <a:r>
              <a:rPr lang="en-US" noProof="0" dirty="0" err="1" smtClean="0"/>
              <a:t>qx</a:t>
            </a:r>
            <a:r>
              <a:rPr lang="en-US" noProof="0" dirty="0" smtClean="0"/>
              <a:t>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_+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_+</a:t>
            </a:r>
            <a:r>
              <a:rPr lang="en-US" noProof="0" dirty="0" err="1" smtClean="0"/>
              <a:t>qz</a:t>
            </a:r>
            <a:r>
              <a:rPr lang="en-US" noProof="0" dirty="0" smtClean="0"/>
              <a:t>_*</a:t>
            </a:r>
            <a:r>
              <a:rPr lang="en-US" noProof="0" dirty="0" err="1" smtClean="0"/>
              <a:t>qz</a:t>
            </a:r>
            <a:r>
              <a:rPr lang="en-US" noProof="0" dirty="0" smtClean="0"/>
              <a:t>_)*</a:t>
            </a:r>
            <a:r>
              <a:rPr lang="en-US" noProof="0" dirty="0" err="1" smtClean="0"/>
              <a:t>qz</a:t>
            </a:r>
            <a:r>
              <a:rPr lang="en-US" noProof="0" dirty="0" smtClean="0"/>
              <a:t>_/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(1.0-qx_*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_~-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_-</a:t>
            </a:r>
            <a:r>
              <a:rPr lang="en-US" noProof="0" dirty="0" err="1" smtClean="0"/>
              <a:t>qz</a:t>
            </a:r>
            <a:r>
              <a:rPr lang="en-US" noProof="0" dirty="0" smtClean="0"/>
              <a:t>_*</a:t>
            </a:r>
            <a:r>
              <a:rPr lang="en-US" noProof="0" dirty="0" err="1" smtClean="0"/>
              <a:t>qz</a:t>
            </a:r>
            <a:r>
              <a:rPr lang="en-US" noProof="0" dirty="0" smtClean="0"/>
              <a:t>_);      T[1][3] = 0.0;      T[1][4] = 0.0;      T[1][5] = 0.0;      T[2][0] = -2.0*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_/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</a:t>
            </a:r>
            <a:r>
              <a:rPr lang="en-US" noProof="0" dirty="0" err="1" smtClean="0"/>
              <a:t>pow</a:t>
            </a:r>
            <a:r>
              <a:rPr lang="en-US" noProof="0" dirty="0" smtClean="0"/>
              <a:t>(</a:t>
            </a:r>
            <a:r>
              <a:rPr lang="en-US" noProof="0" dirty="0" err="1" smtClean="0"/>
              <a:t>qx</a:t>
            </a:r>
            <a:r>
              <a:rPr lang="en-US" noProof="0" dirty="0" smtClean="0"/>
              <a:t>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_+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_+</a:t>
            </a:r>
            <a:r>
              <a:rPr lang="en-US" noProof="0" dirty="0" err="1" smtClean="0"/>
              <a:t>qz</a:t>
            </a:r>
            <a:r>
              <a:rPr lang="en-US" noProof="0" dirty="0" smtClean="0"/>
              <a:t>_*qz_,3.0))*</a:t>
            </a:r>
            <a:r>
              <a:rPr lang="en-US" noProof="0" dirty="0" err="1" smtClean="0"/>
              <a:t>asin</a:t>
            </a:r>
            <a:r>
              <a:rPr lang="en-US" noProof="0" dirty="0" smtClean="0"/>
              <a:t>(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</a:t>
            </a:r>
            <a:r>
              <a:rPr lang="en-US" noProof="0" dirty="0" err="1" smtClean="0"/>
              <a:t>qx</a:t>
            </a:r>
            <a:r>
              <a:rPr lang="en-US" noProof="0" dirty="0" smtClean="0"/>
              <a:t>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_~+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_+</a:t>
            </a:r>
            <a:r>
              <a:rPr lang="en-US" noProof="0" dirty="0" err="1" smtClean="0"/>
              <a:t>qz</a:t>
            </a:r>
            <a:r>
              <a:rPr lang="en-US" noProof="0" dirty="0" smtClean="0"/>
              <a:t>_*</a:t>
            </a:r>
            <a:r>
              <a:rPr lang="en-US" noProof="0" dirty="0" err="1" smtClean="0"/>
              <a:t>qz</a:t>
            </a:r>
            <a:r>
              <a:rPr lang="en-US" noProof="0" dirty="0" smtClean="0"/>
              <a:t>_))*qz_+2.0*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_/(</a:t>
            </a:r>
            <a:r>
              <a:rPr lang="en-US" noProof="0" dirty="0" err="1" smtClean="0"/>
              <a:t>qx</a:t>
            </a:r>
            <a:r>
              <a:rPr lang="en-US" noProof="0" dirty="0" smtClean="0"/>
              <a:t>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_+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_+</a:t>
            </a:r>
            <a:r>
              <a:rPr lang="en-US" noProof="0" dirty="0" err="1" smtClean="0"/>
              <a:t>qz</a:t>
            </a:r>
            <a:r>
              <a:rPr lang="en-US" noProof="0" dirty="0" smtClean="0"/>
              <a:t>_*</a:t>
            </a:r>
            <a:r>
              <a:rPr lang="en-US" noProof="0" dirty="0" err="1" smtClean="0"/>
              <a:t>qz</a:t>
            </a:r>
            <a:r>
              <a:rPr lang="en-US" noProof="0" dirty="0" smtClean="0"/>
              <a:t>_)*</a:t>
            </a:r>
            <a:r>
              <a:rPr lang="en-US" noProof="0" dirty="0" err="1" smtClean="0"/>
              <a:t>qz</a:t>
            </a:r>
            <a:r>
              <a:rPr lang="en-US" noProof="0" dirty="0" smtClean="0"/>
              <a:t>_/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(1.0-qx_*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_~-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_-</a:t>
            </a:r>
            <a:r>
              <a:rPr lang="en-US" noProof="0" dirty="0" err="1" smtClean="0"/>
              <a:t>qz</a:t>
            </a:r>
            <a:r>
              <a:rPr lang="en-US" noProof="0" dirty="0" smtClean="0"/>
              <a:t>_*</a:t>
            </a:r>
            <a:r>
              <a:rPr lang="en-US" noProof="0" dirty="0" err="1" smtClean="0"/>
              <a:t>qz</a:t>
            </a:r>
            <a:r>
              <a:rPr lang="en-US" noProof="0" dirty="0" smtClean="0"/>
              <a:t>_);      T[2][1] = -2.0*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_/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</a:t>
            </a:r>
            <a:r>
              <a:rPr lang="en-US" noProof="0" dirty="0" err="1" smtClean="0"/>
              <a:t>pow</a:t>
            </a:r>
            <a:r>
              <a:rPr lang="en-US" noProof="0" dirty="0" smtClean="0"/>
              <a:t>(</a:t>
            </a:r>
            <a:r>
              <a:rPr lang="en-US" noProof="0" dirty="0" err="1" smtClean="0"/>
              <a:t>qx</a:t>
            </a:r>
            <a:r>
              <a:rPr lang="en-US" noProof="0" dirty="0" smtClean="0"/>
              <a:t>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_+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_+</a:t>
            </a:r>
            <a:r>
              <a:rPr lang="en-US" noProof="0" dirty="0" err="1" smtClean="0"/>
              <a:t>qz</a:t>
            </a:r>
            <a:r>
              <a:rPr lang="en-US" noProof="0" dirty="0" smtClean="0"/>
              <a:t>_*qz_,3.0))*</a:t>
            </a:r>
            <a:r>
              <a:rPr lang="en-US" noProof="0" dirty="0" err="1" smtClean="0"/>
              <a:t>asin</a:t>
            </a:r>
            <a:r>
              <a:rPr lang="en-US" noProof="0" dirty="0" smtClean="0"/>
              <a:t>(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</a:t>
            </a:r>
            <a:r>
              <a:rPr lang="en-US" noProof="0" dirty="0" err="1" smtClean="0"/>
              <a:t>qx</a:t>
            </a:r>
            <a:r>
              <a:rPr lang="en-US" noProof="0" dirty="0" smtClean="0"/>
              <a:t>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_~+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_+</a:t>
            </a:r>
            <a:r>
              <a:rPr lang="en-US" noProof="0" dirty="0" err="1" smtClean="0"/>
              <a:t>qz</a:t>
            </a:r>
            <a:r>
              <a:rPr lang="en-US" noProof="0" dirty="0" smtClean="0"/>
              <a:t>_*</a:t>
            </a:r>
            <a:r>
              <a:rPr lang="en-US" noProof="0" dirty="0" err="1" smtClean="0"/>
              <a:t>qz</a:t>
            </a:r>
            <a:r>
              <a:rPr lang="en-US" noProof="0" dirty="0" smtClean="0"/>
              <a:t>_))*qz_+2.0*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_/(</a:t>
            </a:r>
            <a:r>
              <a:rPr lang="en-US" noProof="0" dirty="0" err="1" smtClean="0"/>
              <a:t>qx</a:t>
            </a:r>
            <a:r>
              <a:rPr lang="en-US" noProof="0" dirty="0" smtClean="0"/>
              <a:t>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_+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_+</a:t>
            </a:r>
            <a:r>
              <a:rPr lang="en-US" noProof="0" dirty="0" err="1" smtClean="0"/>
              <a:t>qz</a:t>
            </a:r>
            <a:r>
              <a:rPr lang="en-US" noProof="0" dirty="0" smtClean="0"/>
              <a:t>_*</a:t>
            </a:r>
            <a:r>
              <a:rPr lang="en-US" noProof="0" dirty="0" err="1" smtClean="0"/>
              <a:t>qz</a:t>
            </a:r>
            <a:r>
              <a:rPr lang="en-US" noProof="0" dirty="0" smtClean="0"/>
              <a:t>_)*</a:t>
            </a:r>
            <a:r>
              <a:rPr lang="en-US" noProof="0" dirty="0" err="1" smtClean="0"/>
              <a:t>qz</a:t>
            </a:r>
            <a:r>
              <a:rPr lang="en-US" noProof="0" dirty="0" smtClean="0"/>
              <a:t>_/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(1.0-qx_*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_~-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_-</a:t>
            </a:r>
            <a:r>
              <a:rPr lang="en-US" noProof="0" dirty="0" err="1" smtClean="0"/>
              <a:t>qz</a:t>
            </a:r>
            <a:r>
              <a:rPr lang="en-US" noProof="0" dirty="0" smtClean="0"/>
              <a:t>_*</a:t>
            </a:r>
            <a:r>
              <a:rPr lang="en-US" noProof="0" dirty="0" err="1" smtClean="0"/>
              <a:t>qz</a:t>
            </a:r>
            <a:r>
              <a:rPr lang="en-US" noProof="0" dirty="0" smtClean="0"/>
              <a:t>_);      T[2][2] = 2.0/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</a:t>
            </a:r>
            <a:r>
              <a:rPr lang="en-US" noProof="0" dirty="0" err="1" smtClean="0"/>
              <a:t>qx</a:t>
            </a:r>
            <a:r>
              <a:rPr lang="en-US" noProof="0" dirty="0" smtClean="0"/>
              <a:t>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_+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_+</a:t>
            </a:r>
            <a:r>
              <a:rPr lang="en-US" noProof="0" dirty="0" err="1" smtClean="0"/>
              <a:t>qz</a:t>
            </a:r>
            <a:r>
              <a:rPr lang="en-US" noProof="0" dirty="0" smtClean="0"/>
              <a:t>_*</a:t>
            </a:r>
            <a:r>
              <a:rPr lang="en-US" noProof="0" dirty="0" err="1" smtClean="0"/>
              <a:t>qz</a:t>
            </a:r>
            <a:r>
              <a:rPr lang="en-US" noProof="0" dirty="0" smtClean="0"/>
              <a:t>_)*</a:t>
            </a:r>
            <a:r>
              <a:rPr lang="en-US" noProof="0" dirty="0" err="1" smtClean="0"/>
              <a:t>asin</a:t>
            </a:r>
            <a:r>
              <a:rPr lang="en-US" noProof="0" dirty="0" smtClean="0"/>
              <a:t>(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</a:t>
            </a:r>
            <a:r>
              <a:rPr lang="en-US" noProof="0" dirty="0" err="1" smtClean="0"/>
              <a:t>qx</a:t>
            </a:r>
            <a:r>
              <a:rPr lang="en-US" noProof="0" dirty="0" smtClean="0"/>
              <a:t>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_+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_+</a:t>
            </a:r>
            <a:r>
              <a:rPr lang="en-US" noProof="0" dirty="0" err="1" smtClean="0"/>
              <a:t>qz</a:t>
            </a:r>
            <a:r>
              <a:rPr lang="en-US" noProof="0" dirty="0" smtClean="0"/>
              <a:t>_*</a:t>
            </a:r>
            <a:r>
              <a:rPr lang="en-US" noProof="0" dirty="0" err="1" smtClean="0"/>
              <a:t>qz</a:t>
            </a:r>
            <a:r>
              <a:rPr lang="en-US" noProof="0" dirty="0" smtClean="0"/>
              <a:t>_))-2.0*</a:t>
            </a:r>
            <a:r>
              <a:rPr lang="en-US" noProof="0" dirty="0" err="1" smtClean="0"/>
              <a:t>qz</a:t>
            </a:r>
            <a:r>
              <a:rPr lang="en-US" noProof="0" dirty="0" smtClean="0"/>
              <a:t>_*</a:t>
            </a:r>
            <a:r>
              <a:rPr lang="en-US" noProof="0" dirty="0" err="1" smtClean="0"/>
              <a:t>qz</a:t>
            </a:r>
            <a:r>
              <a:rPr lang="en-US" noProof="0" dirty="0" smtClean="0"/>
              <a:t>_/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</a:t>
            </a:r>
            <a:r>
              <a:rPr lang="en-US" noProof="0" dirty="0" err="1" smtClean="0"/>
              <a:t>pow</a:t>
            </a:r>
            <a:r>
              <a:rPr lang="en-US" noProof="0" dirty="0" smtClean="0"/>
              <a:t>(</a:t>
            </a:r>
            <a:r>
              <a:rPr lang="en-US" noProof="0" dirty="0" err="1" smtClean="0"/>
              <a:t>qx</a:t>
            </a:r>
            <a:r>
              <a:rPr lang="en-US" noProof="0" dirty="0" smtClean="0"/>
              <a:t>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_+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_+</a:t>
            </a:r>
            <a:r>
              <a:rPr lang="en-US" noProof="0" dirty="0" err="1" smtClean="0"/>
              <a:t>qz</a:t>
            </a:r>
            <a:r>
              <a:rPr lang="en-US" noProof="0" dirty="0" smtClean="0"/>
              <a:t>_*qz_,3.0))*</a:t>
            </a:r>
            <a:r>
              <a:rPr lang="en-US" noProof="0" dirty="0" err="1" smtClean="0"/>
              <a:t>asin</a:t>
            </a:r>
            <a:r>
              <a:rPr lang="en-US" noProof="0" dirty="0" smtClean="0"/>
              <a:t>(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</a:t>
            </a:r>
            <a:r>
              <a:rPr lang="en-US" noProof="0" dirty="0" err="1" smtClean="0"/>
              <a:t>qx</a:t>
            </a:r>
            <a:r>
              <a:rPr lang="en-US" noProof="0" dirty="0" smtClean="0"/>
              <a:t>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_+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_+</a:t>
            </a:r>
            <a:r>
              <a:rPr lang="en-US" noProof="0" dirty="0" err="1" smtClean="0"/>
              <a:t>qz</a:t>
            </a:r>
            <a:r>
              <a:rPr lang="en-US" noProof="0" dirty="0" smtClean="0"/>
              <a:t>_*</a:t>
            </a:r>
            <a:r>
              <a:rPr lang="en-US" noProof="0" dirty="0" err="1" smtClean="0"/>
              <a:t>qz</a:t>
            </a:r>
            <a:r>
              <a:rPr lang="en-US" noProof="0" dirty="0" smtClean="0"/>
              <a:t>_))+2.0*</a:t>
            </a:r>
            <a:r>
              <a:rPr lang="en-US" noProof="0" dirty="0" err="1" smtClean="0"/>
              <a:t>qz</a:t>
            </a:r>
            <a:r>
              <a:rPr lang="en-US" noProof="0" dirty="0" smtClean="0"/>
              <a:t>_*</a:t>
            </a:r>
            <a:r>
              <a:rPr lang="en-US" noProof="0" dirty="0" err="1" smtClean="0"/>
              <a:t>qz</a:t>
            </a:r>
            <a:r>
              <a:rPr lang="en-US" noProof="0" dirty="0" smtClean="0"/>
              <a:t>_/(</a:t>
            </a:r>
            <a:r>
              <a:rPr lang="en-US" noProof="0" dirty="0" err="1" smtClean="0"/>
              <a:t>qx</a:t>
            </a:r>
            <a:r>
              <a:rPr lang="en-US" noProof="0" dirty="0" smtClean="0"/>
              <a:t>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_+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_+</a:t>
            </a:r>
            <a:r>
              <a:rPr lang="en-US" noProof="0" dirty="0" err="1" smtClean="0"/>
              <a:t>qz</a:t>
            </a:r>
            <a:r>
              <a:rPr lang="en-US" noProof="0" dirty="0" smtClean="0"/>
              <a:t>_*</a:t>
            </a:r>
            <a:r>
              <a:rPr lang="en-US" noProof="0" dirty="0" err="1" smtClean="0"/>
              <a:t>qz</a:t>
            </a:r>
            <a:r>
              <a:rPr lang="en-US" noProof="0" dirty="0" smtClean="0"/>
              <a:t>_)/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(1.0-qx_*</a:t>
            </a:r>
            <a:r>
              <a:rPr lang="en-US" noProof="0" dirty="0" err="1" smtClean="0"/>
              <a:t>qx</a:t>
            </a:r>
            <a:r>
              <a:rPr lang="en-US" noProof="0" dirty="0" smtClean="0"/>
              <a:t>_-</a:t>
            </a:r>
            <a:r>
              <a:rPr lang="en-US" noProof="0" dirty="0" err="1" smtClean="0"/>
              <a:t>qy</a:t>
            </a:r>
            <a:r>
              <a:rPr lang="en-US" noProof="0" dirty="0" smtClean="0"/>
              <a:t>_*</a:t>
            </a:r>
            <a:r>
              <a:rPr lang="en-US" noProof="0" dirty="0" err="1" smtClean="0"/>
              <a:t>qy</a:t>
            </a:r>
            <a:r>
              <a:rPr lang="en-US" noProof="0" dirty="0" smtClean="0"/>
              <a:t>_-</a:t>
            </a:r>
            <a:r>
              <a:rPr lang="en-US" noProof="0" dirty="0" err="1" smtClean="0"/>
              <a:t>qz</a:t>
            </a:r>
            <a:r>
              <a:rPr lang="en-US" noProof="0" dirty="0" smtClean="0"/>
              <a:t>_~*</a:t>
            </a:r>
            <a:r>
              <a:rPr lang="en-US" noProof="0" dirty="0" err="1" smtClean="0"/>
              <a:t>qz</a:t>
            </a:r>
            <a:r>
              <a:rPr lang="en-US" noProof="0" dirty="0" smtClean="0"/>
              <a:t>_);      T[2][3] = 0.0;      T[2][4] = 0.0;      T[2][5] = 0.0;      T[3][0] = 0.0;      T[3][1] = 0.0;      T[3][2] = 0.0;      T[3][3] = 1.0;      T[3][4] = 0.0;      T[3][5] = 0.0;      T[4][0] = 0.0;      T[4][1] = 0.0;      T[4][2] = 0.0;      T[4][3] = 0.0;      T[4][4] = 1.0;      T[4][5] = 0.0;      T[5][0] = 0.0;      T[5][1] = 0.0;      T[5][2] = 0.0;      T[5][3] = 0.0;      T[5][4] = 0.0;      T[5][5] = 1.0;</a:t>
            </a:r>
            <a:endParaRPr lang="en-US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87119" y="6078527"/>
            <a:ext cx="769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0000"/>
                </a:solidFill>
              </a:rPr>
              <a:t>4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3498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Matlab - Eliminating Common </a:t>
            </a:r>
            <a:r>
              <a:rPr lang="en-US" noProof="0" dirty="0" err="1" smtClean="0"/>
              <a:t>Subexpressions</a:t>
            </a:r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noProof="0" dirty="0" err="1" smtClean="0"/>
              <a:t>syms</a:t>
            </a:r>
            <a:r>
              <a:rPr lang="en-US" noProof="0" dirty="0" smtClean="0"/>
              <a:t> </a:t>
            </a:r>
            <a:r>
              <a:rPr lang="en-US" noProof="0" dirty="0" smtClean="0">
                <a:solidFill>
                  <a:srgbClr val="C00000"/>
                </a:solidFill>
              </a:rPr>
              <a:t>temp0 temp1 temp2 temp3 real</a:t>
            </a:r>
          </a:p>
          <a:p>
            <a:pPr marL="0" indent="0">
              <a:buNone/>
            </a:pPr>
            <a:r>
              <a:rPr lang="en-US" noProof="0" dirty="0" err="1" smtClean="0"/>
              <a:t>subexpr</a:t>
            </a:r>
            <a:r>
              <a:rPr lang="en-US" noProof="0" dirty="0" smtClean="0"/>
              <a:t>(J0, </a:t>
            </a:r>
            <a:r>
              <a:rPr lang="en-US" noProof="0" dirty="0" smtClean="0">
                <a:solidFill>
                  <a:srgbClr val="C00000"/>
                </a:solidFill>
              </a:rPr>
              <a:t>'temp0'</a:t>
            </a:r>
            <a:r>
              <a:rPr lang="en-US" noProof="0" dirty="0" smtClean="0"/>
              <a:t>)</a:t>
            </a:r>
          </a:p>
          <a:p>
            <a:pPr marL="0" indent="0">
              <a:buNone/>
            </a:pPr>
            <a:r>
              <a:rPr lang="en-US" noProof="0" dirty="0" smtClean="0">
                <a:solidFill>
                  <a:srgbClr val="00B050"/>
                </a:solidFill>
              </a:rPr>
              <a:t>&gt;&gt; temp0 = </a:t>
            </a:r>
          </a:p>
          <a:p>
            <a:pPr marL="0" indent="0">
              <a:buNone/>
            </a:pPr>
            <a:r>
              <a:rPr lang="en-US" noProof="0" dirty="0" smtClean="0">
                <a:solidFill>
                  <a:srgbClr val="00B050"/>
                </a:solidFill>
              </a:rPr>
              <a:t>&gt;&gt;     1+r00+r11+r22</a:t>
            </a:r>
          </a:p>
          <a:p>
            <a:pPr marL="0" indent="0">
              <a:buNone/>
            </a:pPr>
            <a:r>
              <a:rPr lang="en-US" noProof="0" dirty="0" smtClean="0">
                <a:solidFill>
                  <a:srgbClr val="00B050"/>
                </a:solidFill>
              </a:rPr>
              <a:t>&gt;&gt; J0 =</a:t>
            </a:r>
          </a:p>
          <a:p>
            <a:pPr marL="0" indent="0">
              <a:buNone/>
            </a:pPr>
            <a:r>
              <a:rPr lang="en-US" noProof="0" dirty="0" smtClean="0">
                <a:solidFill>
                  <a:srgbClr val="00B050"/>
                </a:solidFill>
              </a:rPr>
              <a:t>&gt;&gt;     [ -1/4*(r21-r12)/temp0^(3/2),                          0, …</a:t>
            </a:r>
          </a:p>
          <a:p>
            <a:pPr marL="0" indent="0">
              <a:buNone/>
            </a:pPr>
            <a:r>
              <a:rPr lang="en-US" noProof="0" dirty="0" err="1" smtClean="0"/>
              <a:t>subexpr</a:t>
            </a:r>
            <a:r>
              <a:rPr lang="en-US" noProof="0" dirty="0" smtClean="0"/>
              <a:t>(</a:t>
            </a:r>
            <a:r>
              <a:rPr lang="en-US" noProof="0" dirty="0" err="1" smtClean="0"/>
              <a:t>ans</a:t>
            </a:r>
            <a:r>
              <a:rPr lang="en-US" noProof="0" dirty="0" smtClean="0"/>
              <a:t>, </a:t>
            </a:r>
            <a:r>
              <a:rPr lang="en-US" noProof="0" dirty="0" smtClean="0">
                <a:solidFill>
                  <a:srgbClr val="C00000"/>
                </a:solidFill>
              </a:rPr>
              <a:t>'temp1'</a:t>
            </a:r>
            <a:r>
              <a:rPr lang="en-US" noProof="0" dirty="0" smtClean="0"/>
              <a:t>)</a:t>
            </a:r>
          </a:p>
          <a:p>
            <a:pPr marL="0" indent="0">
              <a:buNone/>
            </a:pPr>
            <a:r>
              <a:rPr lang="en-US" noProof="0" dirty="0" err="1" smtClean="0"/>
              <a:t>subexpr</a:t>
            </a:r>
            <a:r>
              <a:rPr lang="en-US" noProof="0" dirty="0" smtClean="0"/>
              <a:t>(</a:t>
            </a:r>
            <a:r>
              <a:rPr lang="en-US" noProof="0" dirty="0" err="1" smtClean="0"/>
              <a:t>ans</a:t>
            </a:r>
            <a:r>
              <a:rPr lang="en-US" noProof="0" dirty="0" smtClean="0"/>
              <a:t>, </a:t>
            </a:r>
            <a:r>
              <a:rPr lang="en-US" noProof="0" dirty="0" smtClean="0">
                <a:solidFill>
                  <a:srgbClr val="C00000"/>
                </a:solidFill>
              </a:rPr>
              <a:t>'temp2'</a:t>
            </a:r>
            <a:r>
              <a:rPr lang="en-US" noProof="0" dirty="0" smtClean="0"/>
              <a:t>)</a:t>
            </a:r>
          </a:p>
          <a:p>
            <a:pPr marL="0" indent="0">
              <a:buNone/>
            </a:pPr>
            <a:r>
              <a:rPr lang="en-US" noProof="0" dirty="0" smtClean="0">
                <a:solidFill>
                  <a:srgbClr val="00B050"/>
                </a:solidFill>
              </a:rPr>
              <a:t>…</a:t>
            </a:r>
          </a:p>
          <a:p>
            <a:pPr marL="0" indent="0">
              <a:buNone/>
            </a:pPr>
            <a:r>
              <a:rPr lang="en-US" noProof="0" dirty="0" smtClean="0"/>
              <a:t>J0_ = </a:t>
            </a:r>
            <a:r>
              <a:rPr lang="en-US" noProof="0" dirty="0" err="1" smtClean="0"/>
              <a:t>ans</a:t>
            </a:r>
            <a:r>
              <a:rPr lang="en-US" noProof="0" dirty="0" smtClean="0"/>
              <a:t>;</a:t>
            </a:r>
          </a:p>
          <a:p>
            <a:pPr marL="0" indent="0">
              <a:buNone/>
            </a:pPr>
            <a:r>
              <a:rPr lang="en-US" noProof="0" dirty="0" err="1" smtClean="0"/>
              <a:t>ccode</a:t>
            </a:r>
            <a:r>
              <a:rPr lang="en-US" noProof="0" dirty="0" smtClean="0"/>
              <a:t>(temp0)</a:t>
            </a:r>
          </a:p>
          <a:p>
            <a:pPr marL="0" indent="0">
              <a:buNone/>
            </a:pPr>
            <a:r>
              <a:rPr lang="en-US" noProof="0" dirty="0" err="1" smtClean="0"/>
              <a:t>ccode</a:t>
            </a:r>
            <a:r>
              <a:rPr lang="en-US" noProof="0" dirty="0" smtClean="0"/>
              <a:t>(temp1)</a:t>
            </a:r>
          </a:p>
          <a:p>
            <a:pPr marL="0" indent="0">
              <a:buNone/>
            </a:pPr>
            <a:r>
              <a:rPr lang="en-US" noProof="0" dirty="0" err="1" smtClean="0"/>
              <a:t>ccode</a:t>
            </a:r>
            <a:r>
              <a:rPr lang="en-US" noProof="0" dirty="0" smtClean="0"/>
              <a:t>(temp2)</a:t>
            </a:r>
          </a:p>
          <a:p>
            <a:pPr marL="0" indent="0">
              <a:buNone/>
            </a:pPr>
            <a:r>
              <a:rPr lang="en-US" noProof="0" dirty="0" err="1" smtClean="0"/>
              <a:t>ccode</a:t>
            </a:r>
            <a:r>
              <a:rPr lang="en-US" noProof="0" dirty="0" smtClean="0"/>
              <a:t>(J0_)</a:t>
            </a:r>
          </a:p>
          <a:p>
            <a:pPr marL="0" indent="0">
              <a:buNone/>
            </a:pPr>
            <a:endParaRPr lang="en-US" noProof="0" dirty="0" smtClean="0"/>
          </a:p>
          <a:p>
            <a:pPr marL="0" indent="0">
              <a:buNone/>
            </a:pPr>
            <a:endParaRPr lang="en-US" noProof="0" dirty="0" smtClean="0"/>
          </a:p>
          <a:p>
            <a:pPr marL="0" indent="0">
              <a:buNone/>
            </a:pPr>
            <a:endParaRPr lang="en-US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779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noProof="0" dirty="0" smtClean="0"/>
              <a:t>The output of </a:t>
            </a:r>
            <a:r>
              <a:rPr lang="en-US" sz="2400" noProof="0" dirty="0" err="1" smtClean="0"/>
              <a:t>ccode</a:t>
            </a:r>
            <a:r>
              <a:rPr lang="en-US" sz="2400" noProof="0" dirty="0" smtClean="0"/>
              <a:t>() IV</a:t>
            </a:r>
            <a:endParaRPr lang="en-US" sz="2500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0825" y="765175"/>
            <a:ext cx="8713788" cy="57118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500" noProof="0" dirty="0" err="1" smtClean="0"/>
              <a:t>T.setZero</a:t>
            </a:r>
            <a:r>
              <a:rPr lang="en-US" sz="1500" noProof="0" dirty="0" smtClean="0"/>
              <a:t>();    temp5 = 1.0+r00+r11+r22;     temp6 = </a:t>
            </a:r>
            <a:r>
              <a:rPr lang="en-US" sz="1500" noProof="0" dirty="0" err="1" smtClean="0"/>
              <a:t>sqrt</a:t>
            </a:r>
            <a:r>
              <a:rPr lang="en-US" sz="1500" noProof="0" dirty="0" smtClean="0"/>
              <a:t>(temp5);   temp7 = </a:t>
            </a:r>
            <a:r>
              <a:rPr lang="en-US" sz="1500" noProof="0" dirty="0" err="1" smtClean="0"/>
              <a:t>pow</a:t>
            </a:r>
            <a:r>
              <a:rPr lang="en-US" sz="1500" noProof="0" dirty="0" smtClean="0"/>
              <a:t>(temp5, 3.0/2);</a:t>
            </a:r>
          </a:p>
          <a:p>
            <a:pPr marL="0" indent="0">
              <a:buNone/>
            </a:pPr>
            <a:r>
              <a:rPr lang="en-US" sz="1500" noProof="0" dirty="0" smtClean="0"/>
              <a:t>T[0][0] = -(r21-r12)/temp7/4.0;  T[0][4] = -(r21-r12)/temp7/4.0;    T[0][5] = -0.5/temp6;</a:t>
            </a:r>
          </a:p>
          <a:p>
            <a:pPr marL="0" indent="0">
              <a:buNone/>
            </a:pPr>
            <a:r>
              <a:rPr lang="en-US" sz="1500" noProof="0" dirty="0" smtClean="0"/>
              <a:t>T[0][7] = 0.5/temp6;    T[0][8] = -(r21-r12)/temp7/4.0;  T[1][0] = -(r02-r20)/temp7/4.0;</a:t>
            </a:r>
          </a:p>
          <a:p>
            <a:pPr marL="0" indent="0">
              <a:buNone/>
            </a:pPr>
            <a:r>
              <a:rPr lang="en-US" sz="1500" noProof="0" dirty="0" smtClean="0"/>
              <a:t>T[1][2] = 0.5/temp6;     T[1][4] = -(r02-r20)/temp7/4.0;    T[1][6] = -0.5/temp6; </a:t>
            </a:r>
          </a:p>
          <a:p>
            <a:pPr marL="0" indent="0">
              <a:buNone/>
            </a:pPr>
            <a:r>
              <a:rPr lang="en-US" sz="1500" noProof="0" dirty="0" smtClean="0"/>
              <a:t>T[1][8] = -(r02-r20)/temp7/4.0;    T[2][0] = -(r10-r01)/temp7/4.0;      T[2][1] = -0.5/temp6;</a:t>
            </a:r>
          </a:p>
          <a:p>
            <a:pPr marL="0" indent="0">
              <a:buNone/>
            </a:pPr>
            <a:r>
              <a:rPr lang="en-US" sz="1500" noProof="0" dirty="0" smtClean="0"/>
              <a:t>T[2][3] = 0.5/temp6;      T[2][4] = -(r10-r01)/temp7/4.0;    T[2][8] = -(r10-r01)/temp7/4.0;</a:t>
            </a:r>
          </a:p>
          <a:p>
            <a:pPr marL="0" indent="0">
              <a:buNone/>
            </a:pPr>
            <a:r>
              <a:rPr lang="en-US" sz="1500" noProof="0" dirty="0" smtClean="0"/>
              <a:t>T[3][9] = 1.0;      T[4][10] = 1.0;      T[5][11] = 1.0;</a:t>
            </a:r>
          </a:p>
          <a:p>
            <a:pPr marL="0" indent="0">
              <a:buNone/>
            </a:pPr>
            <a:endParaRPr lang="en-US" sz="1100" noProof="0" dirty="0" smtClean="0"/>
          </a:p>
          <a:p>
            <a:pPr marL="0" indent="0">
              <a:buNone/>
            </a:pPr>
            <a:r>
              <a:rPr lang="en-US" sz="1500" noProof="0" dirty="0" err="1" smtClean="0"/>
              <a:t>T.setZero</a:t>
            </a:r>
            <a:r>
              <a:rPr lang="en-US" sz="1500" noProof="0" dirty="0" smtClean="0"/>
              <a:t>();    temp0 = </a:t>
            </a:r>
            <a:r>
              <a:rPr lang="en-US" sz="1500" noProof="0" dirty="0" err="1" smtClean="0"/>
              <a:t>qx</a:t>
            </a:r>
            <a:r>
              <a:rPr lang="en-US" sz="1500" noProof="0" dirty="0" smtClean="0"/>
              <a:t>_*</a:t>
            </a:r>
            <a:r>
              <a:rPr lang="en-US" sz="1500" noProof="0" dirty="0" err="1" smtClean="0"/>
              <a:t>qx</a:t>
            </a:r>
            <a:r>
              <a:rPr lang="en-US" sz="1500" noProof="0" dirty="0" smtClean="0"/>
              <a:t>_+</a:t>
            </a:r>
            <a:r>
              <a:rPr lang="en-US" sz="1500" noProof="0" dirty="0" err="1" smtClean="0"/>
              <a:t>qy</a:t>
            </a:r>
            <a:r>
              <a:rPr lang="en-US" sz="1500" noProof="0" dirty="0" smtClean="0"/>
              <a:t>_*</a:t>
            </a:r>
            <a:r>
              <a:rPr lang="en-US" sz="1500" noProof="0" dirty="0" err="1" smtClean="0"/>
              <a:t>qy</a:t>
            </a:r>
            <a:r>
              <a:rPr lang="en-US" sz="1500" noProof="0" dirty="0" smtClean="0"/>
              <a:t>_+</a:t>
            </a:r>
            <a:r>
              <a:rPr lang="en-US" sz="1500" noProof="0" dirty="0" err="1" smtClean="0"/>
              <a:t>qz</a:t>
            </a:r>
            <a:r>
              <a:rPr lang="en-US" sz="1500" noProof="0" dirty="0" smtClean="0"/>
              <a:t>_*</a:t>
            </a:r>
            <a:r>
              <a:rPr lang="en-US" sz="1500" noProof="0" dirty="0" err="1" smtClean="0"/>
              <a:t>qz</a:t>
            </a:r>
            <a:r>
              <a:rPr lang="en-US" sz="1500" noProof="0" dirty="0" smtClean="0"/>
              <a:t>;    temp1 = </a:t>
            </a:r>
            <a:r>
              <a:rPr lang="en-US" sz="1500" noProof="0" dirty="0" err="1" smtClean="0"/>
              <a:t>sqrt</a:t>
            </a:r>
            <a:r>
              <a:rPr lang="en-US" sz="1500" noProof="0" dirty="0" smtClean="0"/>
              <a:t>(temp0);    </a:t>
            </a:r>
            <a:br>
              <a:rPr lang="en-US" sz="1500" noProof="0" dirty="0" smtClean="0"/>
            </a:br>
            <a:r>
              <a:rPr lang="en-US" sz="1500" noProof="0" dirty="0" smtClean="0"/>
              <a:t>temp2 = </a:t>
            </a:r>
            <a:r>
              <a:rPr lang="en-US" sz="1500" noProof="0" dirty="0" err="1" smtClean="0"/>
              <a:t>asin</a:t>
            </a:r>
            <a:r>
              <a:rPr lang="en-US" sz="1500" noProof="0" dirty="0" smtClean="0"/>
              <a:t>(temp1);    temp3 = </a:t>
            </a:r>
            <a:r>
              <a:rPr lang="en-US" sz="1500" noProof="0" dirty="0" err="1" smtClean="0"/>
              <a:t>sqrt</a:t>
            </a:r>
            <a:r>
              <a:rPr lang="en-US" sz="1500" noProof="0" dirty="0" smtClean="0"/>
              <a:t>(1.0-temp0);    temp4 = </a:t>
            </a:r>
            <a:r>
              <a:rPr lang="en-US" sz="1500" noProof="0" dirty="0" err="1" smtClean="0"/>
              <a:t>sqrt</a:t>
            </a:r>
            <a:r>
              <a:rPr lang="en-US" sz="1500" noProof="0" dirty="0" smtClean="0"/>
              <a:t>(</a:t>
            </a:r>
            <a:r>
              <a:rPr lang="en-US" sz="1500" noProof="0" dirty="0" err="1" smtClean="0"/>
              <a:t>pow</a:t>
            </a:r>
            <a:r>
              <a:rPr lang="en-US" sz="1500" noProof="0" dirty="0" smtClean="0"/>
              <a:t>(temp0,3.0))*temp2;</a:t>
            </a:r>
          </a:p>
          <a:p>
            <a:pPr marL="0" indent="0">
              <a:buNone/>
            </a:pPr>
            <a:r>
              <a:rPr lang="en-US" sz="1500" noProof="0" dirty="0" smtClean="0"/>
              <a:t>T[0][0] = 2.0/temp1*temp2-2.0*</a:t>
            </a:r>
            <a:r>
              <a:rPr lang="en-US" sz="1500" noProof="0" dirty="0" err="1" smtClean="0"/>
              <a:t>qx</a:t>
            </a:r>
            <a:r>
              <a:rPr lang="en-US" sz="1500" noProof="0" dirty="0" smtClean="0"/>
              <a:t>_*</a:t>
            </a:r>
            <a:r>
              <a:rPr lang="en-US" sz="1500" noProof="0" dirty="0" err="1" smtClean="0"/>
              <a:t>qx</a:t>
            </a:r>
            <a:r>
              <a:rPr lang="en-US" sz="1500" noProof="0" dirty="0" smtClean="0"/>
              <a:t>_/temp4+2.0*</a:t>
            </a:r>
            <a:r>
              <a:rPr lang="en-US" sz="1500" noProof="0" dirty="0" err="1" smtClean="0"/>
              <a:t>qx</a:t>
            </a:r>
            <a:r>
              <a:rPr lang="en-US" sz="1500" noProof="0" dirty="0" smtClean="0"/>
              <a:t>_*</a:t>
            </a:r>
            <a:r>
              <a:rPr lang="en-US" sz="1500" noProof="0" dirty="0" err="1" smtClean="0"/>
              <a:t>qx</a:t>
            </a:r>
            <a:r>
              <a:rPr lang="en-US" sz="1500" noProof="0" dirty="0" smtClean="0"/>
              <a:t>_/(temp0)/temp3; </a:t>
            </a:r>
          </a:p>
          <a:p>
            <a:pPr marL="0" indent="0">
              <a:buNone/>
            </a:pPr>
            <a:r>
              <a:rPr lang="en-US" sz="1500" noProof="0" dirty="0" smtClean="0"/>
              <a:t>T[0][1] = -2.0*</a:t>
            </a:r>
            <a:r>
              <a:rPr lang="en-US" sz="1500" noProof="0" dirty="0" err="1" smtClean="0"/>
              <a:t>qx</a:t>
            </a:r>
            <a:r>
              <a:rPr lang="en-US" sz="1500" noProof="0" dirty="0" smtClean="0"/>
              <a:t>_/temp4*qy_+2.0*</a:t>
            </a:r>
            <a:r>
              <a:rPr lang="en-US" sz="1500" noProof="0" dirty="0" err="1" smtClean="0"/>
              <a:t>qx</a:t>
            </a:r>
            <a:r>
              <a:rPr lang="en-US" sz="1500" noProof="0" dirty="0" smtClean="0"/>
              <a:t>_/(temp0)*</a:t>
            </a:r>
            <a:r>
              <a:rPr lang="en-US" sz="1500" noProof="0" dirty="0" err="1" smtClean="0"/>
              <a:t>qy</a:t>
            </a:r>
            <a:r>
              <a:rPr lang="en-US" sz="1500" noProof="0" dirty="0" smtClean="0"/>
              <a:t>_/temp3; </a:t>
            </a:r>
          </a:p>
          <a:p>
            <a:pPr marL="0" indent="0">
              <a:buNone/>
            </a:pPr>
            <a:r>
              <a:rPr lang="en-US" sz="1500" noProof="0" dirty="0" smtClean="0"/>
              <a:t>T[0][2] = -2.0*</a:t>
            </a:r>
            <a:r>
              <a:rPr lang="en-US" sz="1500" noProof="0" dirty="0" err="1" smtClean="0"/>
              <a:t>qx</a:t>
            </a:r>
            <a:r>
              <a:rPr lang="en-US" sz="1500" noProof="0" dirty="0" smtClean="0"/>
              <a:t>_/temp4*qz_+2.0*</a:t>
            </a:r>
            <a:r>
              <a:rPr lang="en-US" sz="1500" noProof="0" dirty="0" err="1" smtClean="0"/>
              <a:t>qx</a:t>
            </a:r>
            <a:r>
              <a:rPr lang="en-US" sz="1500" noProof="0" dirty="0" smtClean="0"/>
              <a:t>_/(temp0)*</a:t>
            </a:r>
            <a:r>
              <a:rPr lang="en-US" sz="1500" noProof="0" dirty="0" err="1" smtClean="0"/>
              <a:t>qz</a:t>
            </a:r>
            <a:r>
              <a:rPr lang="en-US" sz="1500" noProof="0" dirty="0" smtClean="0"/>
              <a:t>_/temp3; </a:t>
            </a:r>
          </a:p>
          <a:p>
            <a:pPr marL="0" indent="0">
              <a:buNone/>
            </a:pPr>
            <a:r>
              <a:rPr lang="en-US" sz="1500" noProof="0" dirty="0" smtClean="0"/>
              <a:t>T[1][0] = -2.0*</a:t>
            </a:r>
            <a:r>
              <a:rPr lang="en-US" sz="1500" noProof="0" dirty="0" err="1" smtClean="0"/>
              <a:t>qx</a:t>
            </a:r>
            <a:r>
              <a:rPr lang="en-US" sz="1500" noProof="0" dirty="0" smtClean="0"/>
              <a:t>_/temp4*qy_+2.0*</a:t>
            </a:r>
            <a:r>
              <a:rPr lang="en-US" sz="1500" noProof="0" dirty="0" err="1" smtClean="0"/>
              <a:t>qx</a:t>
            </a:r>
            <a:r>
              <a:rPr lang="en-US" sz="1500" noProof="0" dirty="0" smtClean="0"/>
              <a:t>_/(temp0)*</a:t>
            </a:r>
            <a:r>
              <a:rPr lang="en-US" sz="1500" noProof="0" dirty="0" err="1" smtClean="0"/>
              <a:t>qy</a:t>
            </a:r>
            <a:r>
              <a:rPr lang="en-US" sz="1500" noProof="0" dirty="0" smtClean="0"/>
              <a:t>_/temp3; </a:t>
            </a:r>
          </a:p>
          <a:p>
            <a:pPr marL="0" indent="0">
              <a:buNone/>
            </a:pPr>
            <a:r>
              <a:rPr lang="en-US" sz="1500" noProof="0" dirty="0" smtClean="0"/>
              <a:t>T[1][1] = 2.0/temp1*temp2-2.0*</a:t>
            </a:r>
            <a:r>
              <a:rPr lang="en-US" sz="1500" noProof="0" dirty="0" err="1" smtClean="0"/>
              <a:t>qy</a:t>
            </a:r>
            <a:r>
              <a:rPr lang="en-US" sz="1500" noProof="0" dirty="0" smtClean="0"/>
              <a:t>_*</a:t>
            </a:r>
            <a:r>
              <a:rPr lang="en-US" sz="1500" noProof="0" dirty="0" err="1" smtClean="0"/>
              <a:t>qy</a:t>
            </a:r>
            <a:r>
              <a:rPr lang="en-US" sz="1500" noProof="0" dirty="0" smtClean="0"/>
              <a:t>_/temp4+2.0*</a:t>
            </a:r>
            <a:r>
              <a:rPr lang="en-US" sz="1500" noProof="0" dirty="0" err="1" smtClean="0"/>
              <a:t>qy</a:t>
            </a:r>
            <a:r>
              <a:rPr lang="en-US" sz="1500" noProof="0" dirty="0" smtClean="0"/>
              <a:t>_*</a:t>
            </a:r>
            <a:r>
              <a:rPr lang="en-US" sz="1500" noProof="0" dirty="0" err="1" smtClean="0"/>
              <a:t>qy</a:t>
            </a:r>
            <a:r>
              <a:rPr lang="en-US" sz="1500" noProof="0" dirty="0" smtClean="0"/>
              <a:t>_/(temp0)/temp3;</a:t>
            </a:r>
          </a:p>
          <a:p>
            <a:pPr marL="0" indent="0">
              <a:buNone/>
            </a:pPr>
            <a:r>
              <a:rPr lang="en-US" sz="1500" noProof="0" dirty="0" smtClean="0"/>
              <a:t>T[1][2] = -2.0*</a:t>
            </a:r>
            <a:r>
              <a:rPr lang="en-US" sz="1500" noProof="0" dirty="0" err="1" smtClean="0"/>
              <a:t>qy</a:t>
            </a:r>
            <a:r>
              <a:rPr lang="en-US" sz="1500" noProof="0" dirty="0" smtClean="0"/>
              <a:t>_/temp4*qz_+2.0*</a:t>
            </a:r>
            <a:r>
              <a:rPr lang="en-US" sz="1500" noProof="0" dirty="0" err="1" smtClean="0"/>
              <a:t>qy</a:t>
            </a:r>
            <a:r>
              <a:rPr lang="en-US" sz="1500" noProof="0" dirty="0" smtClean="0"/>
              <a:t>_/(temp0)*</a:t>
            </a:r>
            <a:r>
              <a:rPr lang="en-US" sz="1500" noProof="0" dirty="0" err="1" smtClean="0"/>
              <a:t>qz</a:t>
            </a:r>
            <a:r>
              <a:rPr lang="en-US" sz="1500" noProof="0" dirty="0" smtClean="0"/>
              <a:t>_/temp3;</a:t>
            </a:r>
          </a:p>
          <a:p>
            <a:pPr marL="0" indent="0">
              <a:buNone/>
            </a:pPr>
            <a:r>
              <a:rPr lang="en-US" sz="1500" noProof="0" dirty="0" smtClean="0"/>
              <a:t>T[2][0] = -2.0*</a:t>
            </a:r>
            <a:r>
              <a:rPr lang="en-US" sz="1500" noProof="0" dirty="0" err="1" smtClean="0"/>
              <a:t>qx</a:t>
            </a:r>
            <a:r>
              <a:rPr lang="en-US" sz="1500" noProof="0" dirty="0" smtClean="0"/>
              <a:t>_/temp4*qz_+2.0*</a:t>
            </a:r>
            <a:r>
              <a:rPr lang="en-US" sz="1500" noProof="0" dirty="0" err="1" smtClean="0"/>
              <a:t>qx</a:t>
            </a:r>
            <a:r>
              <a:rPr lang="en-US" sz="1500" noProof="0" dirty="0" smtClean="0"/>
              <a:t>_/(temp0)*</a:t>
            </a:r>
            <a:r>
              <a:rPr lang="en-US" sz="1500" noProof="0" dirty="0" err="1" smtClean="0"/>
              <a:t>qz</a:t>
            </a:r>
            <a:r>
              <a:rPr lang="en-US" sz="1500" noProof="0" dirty="0" smtClean="0"/>
              <a:t>_/temp3; </a:t>
            </a:r>
          </a:p>
          <a:p>
            <a:pPr marL="0" indent="0">
              <a:buNone/>
            </a:pPr>
            <a:r>
              <a:rPr lang="en-US" sz="1500" noProof="0" dirty="0" smtClean="0"/>
              <a:t>T[2][1] = -2.0*</a:t>
            </a:r>
            <a:r>
              <a:rPr lang="en-US" sz="1500" noProof="0" dirty="0" err="1" smtClean="0"/>
              <a:t>qy</a:t>
            </a:r>
            <a:r>
              <a:rPr lang="en-US" sz="1500" noProof="0" dirty="0" smtClean="0"/>
              <a:t>_/temp4*qz_+2.0*</a:t>
            </a:r>
            <a:r>
              <a:rPr lang="en-US" sz="1500" noProof="0" dirty="0" err="1" smtClean="0"/>
              <a:t>qy</a:t>
            </a:r>
            <a:r>
              <a:rPr lang="en-US" sz="1500" noProof="0" dirty="0" smtClean="0"/>
              <a:t>_/(temp0)*</a:t>
            </a:r>
            <a:r>
              <a:rPr lang="en-US" sz="1500" noProof="0" dirty="0" err="1" smtClean="0"/>
              <a:t>qz</a:t>
            </a:r>
            <a:r>
              <a:rPr lang="en-US" sz="1500" noProof="0" dirty="0" smtClean="0"/>
              <a:t>_/temp3;</a:t>
            </a:r>
          </a:p>
          <a:p>
            <a:pPr marL="0" indent="0">
              <a:buNone/>
            </a:pPr>
            <a:r>
              <a:rPr lang="en-US" sz="1500" noProof="0" dirty="0" smtClean="0"/>
              <a:t>T[2][2] = 2.0/temp1*temp2-2.0*</a:t>
            </a:r>
            <a:r>
              <a:rPr lang="en-US" sz="1500" noProof="0" dirty="0" err="1" smtClean="0"/>
              <a:t>qz</a:t>
            </a:r>
            <a:r>
              <a:rPr lang="en-US" sz="1500" noProof="0" dirty="0" smtClean="0"/>
              <a:t>_*</a:t>
            </a:r>
            <a:r>
              <a:rPr lang="en-US" sz="1500" noProof="0" dirty="0" err="1" smtClean="0"/>
              <a:t>qz</a:t>
            </a:r>
            <a:r>
              <a:rPr lang="en-US" sz="1500" noProof="0" dirty="0" smtClean="0"/>
              <a:t>_/temp4+2.0*</a:t>
            </a:r>
            <a:r>
              <a:rPr lang="en-US" sz="1500" noProof="0" dirty="0" err="1" smtClean="0"/>
              <a:t>qz</a:t>
            </a:r>
            <a:r>
              <a:rPr lang="en-US" sz="1500" noProof="0" dirty="0" smtClean="0"/>
              <a:t>_*</a:t>
            </a:r>
            <a:r>
              <a:rPr lang="en-US" sz="1500" noProof="0" dirty="0" err="1" smtClean="0"/>
              <a:t>qz</a:t>
            </a:r>
            <a:r>
              <a:rPr lang="en-US" sz="1500" noProof="0" dirty="0" smtClean="0"/>
              <a:t>_/(temp0)/temp3;</a:t>
            </a:r>
          </a:p>
          <a:p>
            <a:pPr marL="0" indent="0">
              <a:buNone/>
            </a:pPr>
            <a:r>
              <a:rPr lang="en-US" sz="1500" noProof="0" dirty="0" smtClean="0"/>
              <a:t>T[3][3] = 1.0;      T[4][4] = 1.0;      T[5][5] = 1.0;</a:t>
            </a:r>
            <a:endParaRPr lang="en-US" sz="1500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87119" y="6078527"/>
            <a:ext cx="769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0000"/>
                </a:solidFill>
              </a:rPr>
              <a:t>1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9672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Numerical Differentiation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Much easier for fast prototyping</a:t>
            </a:r>
          </a:p>
          <a:p>
            <a:r>
              <a:rPr lang="en-US" noProof="0" dirty="0" smtClean="0"/>
              <a:t>Typically not horribly imprecise but can be slow</a:t>
            </a:r>
          </a:p>
          <a:p>
            <a:pPr lvl="2"/>
            <a:endParaRPr lang="en-US" noProof="0" dirty="0" smtClean="0"/>
          </a:p>
          <a:p>
            <a:pPr marL="0" indent="0">
              <a:buNone/>
            </a:pPr>
            <a:r>
              <a:rPr lang="en-US" sz="1800" noProof="0" dirty="0" smtClean="0"/>
              <a:t>Vector6d x1, x2; </a:t>
            </a:r>
            <a:r>
              <a:rPr lang="en-US" sz="1800" noProof="0" dirty="0" smtClean="0">
                <a:solidFill>
                  <a:srgbClr val="00B050"/>
                </a:solidFill>
              </a:rPr>
              <a:t>// the two variables</a:t>
            </a:r>
          </a:p>
          <a:p>
            <a:pPr marL="0" indent="0">
              <a:buNone/>
            </a:pPr>
            <a:endParaRPr lang="en-US" sz="1800" noProof="0" dirty="0" smtClean="0"/>
          </a:p>
          <a:p>
            <a:pPr marL="0" indent="0">
              <a:buNone/>
            </a:pPr>
            <a:r>
              <a:rPr lang="en-US" sz="1800" noProof="0" dirty="0" smtClean="0"/>
              <a:t>Vector6d expectation = x1 </a:t>
            </a:r>
            <a:r>
              <a:rPr lang="en-US" sz="1800" noProof="0" dirty="0" smtClean="0">
                <a:latin typeface="Cambria Math"/>
                <a:ea typeface="Cambria Math"/>
              </a:rPr>
              <a:t>⊖</a:t>
            </a:r>
            <a:r>
              <a:rPr lang="en-US" sz="1800" noProof="0" dirty="0" smtClean="0"/>
              <a:t> x2; </a:t>
            </a:r>
            <a:r>
              <a:rPr lang="en-US" sz="1800" noProof="0" dirty="0" smtClean="0">
                <a:solidFill>
                  <a:srgbClr val="00B050"/>
                </a:solidFill>
              </a:rPr>
              <a:t>// the function we’re differentiating</a:t>
            </a:r>
          </a:p>
          <a:p>
            <a:pPr marL="0" indent="0">
              <a:buNone/>
            </a:pPr>
            <a:endParaRPr lang="en-US" sz="1800" noProof="0" dirty="0" smtClean="0"/>
          </a:p>
          <a:p>
            <a:pPr marL="0" indent="0">
              <a:buNone/>
            </a:pPr>
            <a:r>
              <a:rPr lang="en-US" sz="1800" noProof="0" dirty="0" smtClean="0"/>
              <a:t>Matrix6d J1; </a:t>
            </a:r>
            <a:r>
              <a:rPr lang="en-US" sz="1800" noProof="0" dirty="0" smtClean="0">
                <a:solidFill>
                  <a:srgbClr val="00B050"/>
                </a:solidFill>
              </a:rPr>
              <a:t>// derivative w.r.t. x1</a:t>
            </a:r>
          </a:p>
          <a:p>
            <a:pPr marL="0" indent="0">
              <a:buNone/>
            </a:pPr>
            <a:r>
              <a:rPr lang="en-US" sz="1800" noProof="0" dirty="0" smtClean="0">
                <a:solidFill>
                  <a:srgbClr val="0070C0"/>
                </a:solidFill>
              </a:rPr>
              <a:t>for</a:t>
            </a:r>
            <a:r>
              <a:rPr lang="en-US" sz="1800" noProof="0" dirty="0" smtClean="0"/>
              <a:t>(</a:t>
            </a:r>
            <a:r>
              <a:rPr lang="en-US" sz="1800" noProof="0" dirty="0" err="1" smtClean="0">
                <a:solidFill>
                  <a:srgbClr val="0070C0"/>
                </a:solidFill>
              </a:rPr>
              <a:t>int</a:t>
            </a:r>
            <a:r>
              <a:rPr lang="en-US" sz="1800" noProof="0" dirty="0" smtClean="0"/>
              <a:t> </a:t>
            </a:r>
            <a:r>
              <a:rPr lang="en-US" sz="1800" noProof="0" dirty="0" err="1" smtClean="0"/>
              <a:t>i</a:t>
            </a:r>
            <a:r>
              <a:rPr lang="en-US" sz="1800" noProof="0" dirty="0" smtClean="0"/>
              <a:t> = 0; </a:t>
            </a:r>
            <a:r>
              <a:rPr lang="en-US" sz="1800" noProof="0" dirty="0" err="1" smtClean="0"/>
              <a:t>i</a:t>
            </a:r>
            <a:r>
              <a:rPr lang="en-US" sz="1800" noProof="0" dirty="0" smtClean="0"/>
              <a:t> &lt; 6; ++ </a:t>
            </a:r>
            <a:r>
              <a:rPr lang="en-US" sz="1800" noProof="0" dirty="0" err="1" smtClean="0"/>
              <a:t>i</a:t>
            </a:r>
            <a:r>
              <a:rPr lang="en-US" sz="1800" noProof="0" dirty="0" smtClean="0"/>
              <a:t>) {</a:t>
            </a:r>
          </a:p>
          <a:p>
            <a:pPr marL="0" indent="0">
              <a:buNone/>
            </a:pPr>
            <a:r>
              <a:rPr lang="en-US" sz="1800" noProof="0" dirty="0" smtClean="0"/>
              <a:t>	Vector6d </a:t>
            </a:r>
            <a:r>
              <a:rPr lang="en-US" sz="1800" noProof="0" dirty="0" err="1" smtClean="0"/>
              <a:t>eps</a:t>
            </a:r>
            <a:r>
              <a:rPr lang="en-US" sz="1800" noProof="0" dirty="0" smtClean="0"/>
              <a:t>;</a:t>
            </a:r>
          </a:p>
          <a:p>
            <a:pPr marL="0" indent="0">
              <a:buNone/>
            </a:pPr>
            <a:r>
              <a:rPr lang="en-US" sz="1800" noProof="0" dirty="0" smtClean="0"/>
              <a:t>	</a:t>
            </a:r>
            <a:r>
              <a:rPr lang="en-US" sz="1800" noProof="0" dirty="0" err="1" smtClean="0"/>
              <a:t>eps.setZero</a:t>
            </a:r>
            <a:r>
              <a:rPr lang="en-US" sz="1800" noProof="0" dirty="0" smtClean="0"/>
              <a:t>(); </a:t>
            </a:r>
            <a:r>
              <a:rPr lang="en-US" sz="1800" noProof="0" dirty="0" err="1" smtClean="0"/>
              <a:t>eps</a:t>
            </a:r>
            <a:r>
              <a:rPr lang="en-US" sz="1800" noProof="0" dirty="0" smtClean="0"/>
              <a:t>(</a:t>
            </a:r>
            <a:r>
              <a:rPr lang="en-US" sz="1800" noProof="0" dirty="0" err="1" smtClean="0"/>
              <a:t>i</a:t>
            </a:r>
            <a:r>
              <a:rPr lang="en-US" sz="1800" noProof="0" dirty="0" smtClean="0"/>
              <a:t>) = 1e-9;</a:t>
            </a:r>
          </a:p>
          <a:p>
            <a:pPr marL="0" indent="0">
              <a:buNone/>
            </a:pPr>
            <a:r>
              <a:rPr lang="en-US" sz="1800" noProof="0" dirty="0" smtClean="0"/>
              <a:t>	Vector6d shift1 = </a:t>
            </a:r>
            <a:r>
              <a:rPr lang="en-US" sz="1800" noProof="0" dirty="0" err="1" smtClean="0"/>
              <a:t>eps</a:t>
            </a:r>
            <a:r>
              <a:rPr lang="en-US" sz="1800" noProof="0" dirty="0" smtClean="0"/>
              <a:t> </a:t>
            </a:r>
            <a:r>
              <a:rPr lang="en-US" sz="1800" noProof="0" dirty="0" smtClean="0">
                <a:latin typeface="Cambria Math"/>
                <a:ea typeface="Cambria Math"/>
              </a:rPr>
              <a:t>⊕</a:t>
            </a:r>
            <a:r>
              <a:rPr lang="en-US" sz="1800" noProof="0" dirty="0" smtClean="0"/>
              <a:t> x1; </a:t>
            </a:r>
            <a:r>
              <a:rPr lang="en-US" sz="1800" noProof="0" dirty="0" smtClean="0">
                <a:solidFill>
                  <a:srgbClr val="00B050"/>
                </a:solidFill>
              </a:rPr>
              <a:t>// apply infinitesimal shift (ordering!)</a:t>
            </a:r>
          </a:p>
          <a:p>
            <a:pPr marL="0" indent="0">
              <a:buNone/>
            </a:pPr>
            <a:r>
              <a:rPr lang="en-US" sz="1800" noProof="0" dirty="0" smtClean="0"/>
              <a:t>	Vector6d value = shift1 </a:t>
            </a:r>
            <a:r>
              <a:rPr lang="en-US" sz="1800" noProof="0" dirty="0" smtClean="0">
                <a:latin typeface="Cambria Math"/>
                <a:ea typeface="Cambria Math"/>
              </a:rPr>
              <a:t>⊖</a:t>
            </a:r>
            <a:r>
              <a:rPr lang="en-US" sz="1800" noProof="0" dirty="0" smtClean="0"/>
              <a:t> x2; </a:t>
            </a:r>
            <a:r>
              <a:rPr lang="en-US" sz="1800" noProof="0" dirty="0" smtClean="0">
                <a:solidFill>
                  <a:srgbClr val="00B050"/>
                </a:solidFill>
              </a:rPr>
              <a:t>// see how that changes the output</a:t>
            </a:r>
          </a:p>
          <a:p>
            <a:pPr marL="0" indent="0">
              <a:buNone/>
            </a:pPr>
            <a:r>
              <a:rPr lang="en-US" sz="1800" noProof="0" dirty="0" smtClean="0"/>
              <a:t>	J1.col(</a:t>
            </a:r>
            <a:r>
              <a:rPr lang="en-US" sz="1800" noProof="0" dirty="0" err="1" smtClean="0"/>
              <a:t>i</a:t>
            </a:r>
            <a:r>
              <a:rPr lang="en-US" sz="1800" noProof="0" dirty="0" smtClean="0"/>
              <a:t>) = (value - expectation) * 1e+9; </a:t>
            </a:r>
            <a:r>
              <a:rPr lang="en-US" sz="1800" noProof="0" dirty="0" smtClean="0">
                <a:solidFill>
                  <a:srgbClr val="00B050"/>
                </a:solidFill>
              </a:rPr>
              <a:t>// note </a:t>
            </a:r>
            <a:r>
              <a:rPr lang="en-US" sz="1800" noProof="0" dirty="0" err="1" smtClean="0">
                <a:solidFill>
                  <a:srgbClr val="00B050"/>
                </a:solidFill>
              </a:rPr>
              <a:t>cwise</a:t>
            </a:r>
            <a:r>
              <a:rPr lang="en-US" sz="1800" noProof="0" dirty="0" smtClean="0">
                <a:solidFill>
                  <a:srgbClr val="00B050"/>
                </a:solidFill>
              </a:rPr>
              <a:t> op</a:t>
            </a:r>
          </a:p>
          <a:p>
            <a:pPr marL="0" indent="0">
              <a:buNone/>
            </a:pPr>
            <a:r>
              <a:rPr lang="en-US" sz="1800" noProof="0" dirty="0" smtClean="0"/>
              <a:t>}</a:t>
            </a:r>
          </a:p>
          <a:p>
            <a:pPr marL="0" indent="0">
              <a:buNone/>
            </a:pPr>
            <a:r>
              <a:rPr lang="en-US" sz="1800" noProof="0" dirty="0" smtClean="0">
                <a:solidFill>
                  <a:srgbClr val="00B050"/>
                </a:solidFill>
              </a:rPr>
              <a:t>// do the same for x2</a:t>
            </a:r>
            <a:endParaRPr lang="en-US" sz="1800" noProof="0" dirty="0">
              <a:solidFill>
                <a:srgbClr val="00B05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11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Dual Numbers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noProof="0" dirty="0" smtClean="0"/>
                  <a:t>Also good for prototyping but quite slow</a:t>
                </a:r>
              </a:p>
              <a:p>
                <a:r>
                  <a:rPr lang="en-US" noProof="0" dirty="0" smtClean="0"/>
                  <a:t>A bit like complex numbers, with special semantics (while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noProof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latin typeface="Cambria Math"/>
                          </a:rPr>
                          <m:t>𝑖</m:t>
                        </m:r>
                      </m:e>
                      <m:sup>
                        <m:r>
                          <a:rPr lang="en-US" b="0" i="1" noProof="0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b="0" i="1" noProof="0" smtClean="0">
                        <a:latin typeface="Cambria Math"/>
                      </a:rPr>
                      <m:t>=−1</m:t>
                    </m:r>
                  </m:oMath>
                </a14:m>
                <a:r>
                  <a:rPr lang="en-US" noProof="0" dirty="0" smtClean="0"/>
                  <a:t>, we use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noProof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i="1" noProof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i="1" noProof="0">
                        <a:latin typeface="Cambria Math"/>
                      </a:rPr>
                      <m:t>=</m:t>
                    </m:r>
                    <m:r>
                      <a:rPr lang="en-US" b="0" i="1" noProof="0" smtClean="0">
                        <a:latin typeface="Cambria Math"/>
                      </a:rPr>
                      <m:t>0</m:t>
                    </m:r>
                  </m:oMath>
                </a14:m>
                <a:r>
                  <a:rPr lang="en-US" noProof="0" dirty="0" smtClean="0"/>
                  <a:t>) </a:t>
                </a:r>
              </a:p>
              <a:p>
                <a:r>
                  <a:rPr lang="en-US" noProof="0" dirty="0" smtClean="0"/>
                  <a:t>Consider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noProof="0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b="0" i="1" noProof="0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b="0" i="1" noProof="0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noProof="0" dirty="0" smtClean="0"/>
                  <a:t>, inject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/>
                      </a:rPr>
                      <m:t>𝑦</m:t>
                    </m:r>
                    <m:r>
                      <a:rPr lang="en-US" b="0" i="1" noProof="0" smtClean="0">
                        <a:latin typeface="Cambria Math"/>
                      </a:rPr>
                      <m:t>=</m:t>
                    </m:r>
                    <m:r>
                      <a:rPr lang="en-US" b="0" i="1" noProof="0" smtClean="0">
                        <a:latin typeface="Cambria Math"/>
                      </a:rPr>
                      <m:t>𝑥</m:t>
                    </m:r>
                    <m:r>
                      <a:rPr lang="en-US" b="0" i="1" noProof="0" smtClean="0">
                        <a:latin typeface="Cambria Math"/>
                      </a:rPr>
                      <m:t>+</m:t>
                    </m:r>
                    <m:r>
                      <a:rPr lang="en-US" b="0" i="1" noProof="0" smtClean="0">
                        <a:latin typeface="Cambria Math"/>
                      </a:rPr>
                      <m:t>𝑒</m:t>
                    </m:r>
                  </m:oMath>
                </a14:m>
                <a:endParaRPr lang="en-US" noProof="0" dirty="0" smtClean="0"/>
              </a:p>
              <a:p>
                <a:r>
                  <a:rPr lang="en-US" noProof="0" dirty="0" smtClean="0"/>
                  <a:t>Evaluate using our “complex” </a:t>
                </a:r>
                <a:r>
                  <a:rPr lang="en-US" noProof="0" dirty="0" err="1" smtClean="0"/>
                  <a:t>arithmetics</a:t>
                </a:r>
                <a:r>
                  <a:rPr lang="en-US" noProof="0" dirty="0"/>
                  <a:t/>
                </a:r>
                <a:br>
                  <a:rPr lang="en-US" noProof="0" dirty="0"/>
                </a:br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noProof="0" smtClean="0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i="1" noProof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i="1" noProof="0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noProof="0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noProof="0" smtClean="0">
                                <a:latin typeface="Cambria Math"/>
                              </a:rPr>
                              <m:t>𝑥</m:t>
                            </m:r>
                            <m:r>
                              <a:rPr lang="en-US" b="0" i="1" noProof="0" smtClean="0">
                                <a:latin typeface="Cambria Math"/>
                              </a:rPr>
                              <m:t>+</m:t>
                            </m:r>
                            <m:r>
                              <a:rPr lang="en-US" b="0" i="1" noProof="0" smtClean="0">
                                <a:latin typeface="Cambria Math"/>
                              </a:rPr>
                              <m:t>𝑒</m:t>
                            </m:r>
                          </m:e>
                        </m:d>
                      </m:e>
                      <m:sup>
                        <m:r>
                          <a:rPr lang="en-US" i="1" noProof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b="0" i="1" noProof="0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b="0" i="1" noProof="0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b="0" i="1" noProof="0" smtClean="0">
                        <a:latin typeface="Cambria Math"/>
                      </a:rPr>
                      <m:t>+2</m:t>
                    </m:r>
                    <m:r>
                      <a:rPr lang="en-US" b="0" i="1" noProof="0" smtClean="0">
                        <a:latin typeface="Cambria Math"/>
                      </a:rPr>
                      <m:t>𝑥𝑒</m:t>
                    </m:r>
                    <m:r>
                      <a:rPr lang="en-US" b="0" i="1" noProof="0" smtClean="0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noProof="0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b="0" i="1" noProof="0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i="1" noProof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noProof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i="1" noProof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i="1" noProof="0">
                        <a:latin typeface="Cambria Math"/>
                      </a:rPr>
                      <m:t>+2</m:t>
                    </m:r>
                    <m:r>
                      <a:rPr lang="en-US" i="1" noProof="0">
                        <a:latin typeface="Cambria Math"/>
                      </a:rPr>
                      <m:t>𝑥𝑒</m:t>
                    </m:r>
                  </m:oMath>
                </a14:m>
                <a:r>
                  <a:rPr lang="en-US" noProof="0" dirty="0" smtClean="0"/>
                  <a:t> </a:t>
                </a:r>
              </a:p>
              <a:p>
                <a:endParaRPr lang="en-US" noProof="0" dirty="0"/>
              </a:p>
              <a:p>
                <a:r>
                  <a:rPr lang="en-US" noProof="0" dirty="0" smtClean="0"/>
                  <a:t>For functions of multiple arguments, we need to put </a:t>
                </a:r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</a:rPr>
                      <m:t>𝑒</m:t>
                    </m:r>
                  </m:oMath>
                </a14:m>
                <a:r>
                  <a:rPr lang="en-US" noProof="0" dirty="0" smtClean="0"/>
                  <a:t> in each argument separately and re-evaluate several times</a:t>
                </a:r>
              </a:p>
              <a:p>
                <a:r>
                  <a:rPr lang="en-US" noProof="0" dirty="0" smtClean="0"/>
                  <a:t>Rules for multiplication, division, </a:t>
                </a:r>
                <a:r>
                  <a:rPr lang="en-US" noProof="0" dirty="0" err="1" smtClean="0"/>
                  <a:t>transcendentals</a:t>
                </a:r>
                <a:r>
                  <a:rPr lang="en-US" noProof="0" dirty="0" smtClean="0"/>
                  <a:t> (can derive from Taylor series)</a:t>
                </a:r>
              </a:p>
              <a:p>
                <a:endParaRPr lang="en-US" noProof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329" t="-1144" b="-10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58968" y="3865678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value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93408" y="3865679"/>
            <a:ext cx="1665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derivative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7046268" y="3401568"/>
            <a:ext cx="228600" cy="20116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159300" y="3401568"/>
            <a:ext cx="228600" cy="20116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charset="0"/>
            </a:endParaRPr>
          </a:p>
        </p:txBody>
      </p:sp>
      <p:cxnSp>
        <p:nvCxnSpPr>
          <p:cNvPr id="11" name="Curved Connector 10"/>
          <p:cNvCxnSpPr>
            <a:stCxn id="6" idx="0"/>
            <a:endCxn id="9" idx="2"/>
          </p:cNvCxnSpPr>
          <p:nvPr/>
        </p:nvCxnSpPr>
        <p:spPr bwMode="auto">
          <a:xfrm rot="5400000" flipH="1" flipV="1">
            <a:off x="5988168" y="3580246"/>
            <a:ext cx="262942" cy="307922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Curved Connector 12"/>
          <p:cNvCxnSpPr>
            <a:stCxn id="7" idx="0"/>
            <a:endCxn id="8" idx="2"/>
          </p:cNvCxnSpPr>
          <p:nvPr/>
        </p:nvCxnSpPr>
        <p:spPr bwMode="auto">
          <a:xfrm rot="16200000" flipV="1">
            <a:off x="7211978" y="3551327"/>
            <a:ext cx="262943" cy="365761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7962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noProof="0" dirty="0" smtClean="0"/>
              <a:t>Lie Group Basics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Groups on differentiable manifolds</a:t>
            </a:r>
          </a:p>
          <a:p>
            <a:r>
              <a:rPr lang="en-US" noProof="0" dirty="0" smtClean="0"/>
              <a:t>Lie group SE(3) and associated algebra </a:t>
            </a:r>
            <a:r>
              <a:rPr lang="en-US" noProof="0" dirty="0" smtClean="0">
                <a:latin typeface="Cambria Math"/>
                <a:ea typeface="Cambria Math"/>
              </a:rPr>
              <a:t>𝔰𝔢</a:t>
            </a:r>
            <a:r>
              <a:rPr lang="en-US" noProof="0" dirty="0" smtClean="0"/>
              <a:t>(3)</a:t>
            </a:r>
          </a:p>
          <a:p>
            <a:r>
              <a:rPr lang="en-US" noProof="0" dirty="0" smtClean="0"/>
              <a:t>SE(3) maps to Euclidean space </a:t>
            </a:r>
            <a:r>
              <a:rPr lang="en-US" noProof="0" dirty="0" smtClean="0">
                <a:latin typeface="Cambria Math"/>
                <a:ea typeface="Cambria Math"/>
              </a:rPr>
              <a:t>𝔼</a:t>
            </a:r>
            <a:r>
              <a:rPr lang="en-US" baseline="30000" noProof="0" dirty="0" smtClean="0">
                <a:latin typeface="Cambria Math"/>
                <a:ea typeface="Cambria Math"/>
              </a:rPr>
              <a:t>3</a:t>
            </a:r>
            <a:r>
              <a:rPr lang="en-US" noProof="0" dirty="0" smtClean="0">
                <a:ea typeface="Cambria Math"/>
              </a:rPr>
              <a:t> (</a:t>
            </a:r>
            <a:r>
              <a:rPr lang="en-US" noProof="0" dirty="0" smtClean="0">
                <a:latin typeface="Cambria Math"/>
                <a:ea typeface="Cambria Math"/>
              </a:rPr>
              <a:t>[R t] </a:t>
            </a:r>
            <a:r>
              <a:rPr lang="en-US" noProof="0" dirty="0" smtClean="0">
                <a:ea typeface="Cambria Math"/>
              </a:rPr>
              <a:t>are in it)</a:t>
            </a:r>
          </a:p>
          <a:p>
            <a:r>
              <a:rPr lang="en-US" noProof="0" dirty="0">
                <a:latin typeface="Cambria Math"/>
                <a:ea typeface="Cambria Math"/>
              </a:rPr>
              <a:t>𝔰𝔢</a:t>
            </a:r>
            <a:r>
              <a:rPr lang="en-US" noProof="0" dirty="0"/>
              <a:t>(3</a:t>
            </a:r>
            <a:r>
              <a:rPr lang="en-US" noProof="0" dirty="0" smtClean="0"/>
              <a:t>) is the </a:t>
            </a:r>
            <a:r>
              <a:rPr lang="en-US" i="1" noProof="0" dirty="0" smtClean="0"/>
              <a:t>tangent space </a:t>
            </a:r>
            <a:r>
              <a:rPr lang="en-US" noProof="0" dirty="0" smtClean="0"/>
              <a:t>of real </a:t>
            </a:r>
            <a:br>
              <a:rPr lang="en-US" noProof="0" dirty="0" smtClean="0"/>
            </a:br>
            <a:r>
              <a:rPr lang="en-US" noProof="0" dirty="0" smtClean="0"/>
              <a:t>skew-symmetric 4×4 matrices</a:t>
            </a:r>
          </a:p>
          <a:p>
            <a:r>
              <a:rPr lang="en-US" i="1" noProof="0" dirty="0" smtClean="0"/>
              <a:t>Exponential map </a:t>
            </a:r>
            <a:r>
              <a:rPr lang="en-US" noProof="0" dirty="0" smtClean="0"/>
              <a:t>goes from </a:t>
            </a:r>
            <a:r>
              <a:rPr lang="en-US" noProof="0" dirty="0">
                <a:latin typeface="Cambria Math"/>
                <a:ea typeface="Cambria Math"/>
              </a:rPr>
              <a:t>𝔰𝔢</a:t>
            </a:r>
            <a:r>
              <a:rPr lang="en-US" noProof="0" dirty="0"/>
              <a:t>(3</a:t>
            </a:r>
            <a:r>
              <a:rPr lang="en-US" noProof="0" dirty="0" smtClean="0"/>
              <a:t>) to </a:t>
            </a:r>
            <a:r>
              <a:rPr lang="en-US" noProof="0" dirty="0"/>
              <a:t>SE(3</a:t>
            </a:r>
            <a:r>
              <a:rPr lang="en-US" noProof="0" dirty="0" smtClean="0"/>
              <a:t>)</a:t>
            </a:r>
          </a:p>
          <a:p>
            <a:r>
              <a:rPr lang="en-US" i="1" noProof="0" dirty="0" smtClean="0"/>
              <a:t>Logarithmic map </a:t>
            </a:r>
            <a:r>
              <a:rPr lang="en-US" noProof="0" dirty="0" smtClean="0"/>
              <a:t>goes from </a:t>
            </a:r>
            <a:r>
              <a:rPr lang="en-US" noProof="0" dirty="0"/>
              <a:t>SE(3</a:t>
            </a:r>
            <a:r>
              <a:rPr lang="en-US" noProof="0" dirty="0" smtClean="0"/>
              <a:t>) to </a:t>
            </a:r>
            <a:r>
              <a:rPr lang="en-US" noProof="0" dirty="0">
                <a:latin typeface="Cambria Math"/>
                <a:ea typeface="Cambria Math"/>
              </a:rPr>
              <a:t>𝔰𝔢</a:t>
            </a:r>
            <a:r>
              <a:rPr lang="en-US" noProof="0" dirty="0"/>
              <a:t>(3</a:t>
            </a:r>
            <a:r>
              <a:rPr lang="en-US" noProof="0" dirty="0" smtClean="0"/>
              <a:t>)</a:t>
            </a:r>
          </a:p>
          <a:p>
            <a:r>
              <a:rPr lang="en-US" i="1" noProof="0" dirty="0" err="1"/>
              <a:t>Vectorial</a:t>
            </a:r>
            <a:r>
              <a:rPr lang="en-US" i="1" noProof="0" dirty="0"/>
              <a:t> </a:t>
            </a:r>
            <a:r>
              <a:rPr lang="en-US" i="1" noProof="0" dirty="0" smtClean="0"/>
              <a:t>operator* </a:t>
            </a:r>
            <a:r>
              <a:rPr lang="en-US" noProof="0" dirty="0"/>
              <a:t>[</a:t>
            </a:r>
            <a:r>
              <a:rPr lang="en-US" b="1" noProof="0" dirty="0"/>
              <a:t>x</a:t>
            </a:r>
            <a:r>
              <a:rPr lang="en-US" noProof="0" dirty="0"/>
              <a:t>]</a:t>
            </a:r>
            <a:r>
              <a:rPr lang="en-US" baseline="-25000" noProof="0" dirty="0"/>
              <a:t>v</a:t>
            </a:r>
            <a:r>
              <a:rPr lang="en-US" noProof="0" dirty="0"/>
              <a:t> </a:t>
            </a:r>
            <a:r>
              <a:rPr lang="en-US" noProof="0" dirty="0" smtClean="0"/>
              <a:t>packs </a:t>
            </a:r>
            <a:r>
              <a:rPr lang="en-US" noProof="0" dirty="0"/>
              <a:t>skew-</a:t>
            </a:r>
            <a:r>
              <a:rPr lang="en-US" noProof="0" dirty="0" err="1"/>
              <a:t>sym</a:t>
            </a:r>
            <a:r>
              <a:rPr lang="en-US" noProof="0" dirty="0"/>
              <a:t> to </a:t>
            </a:r>
            <a:r>
              <a:rPr lang="en-US" noProof="0" dirty="0" err="1" smtClean="0"/>
              <a:t>vec</a:t>
            </a:r>
            <a:endParaRPr lang="en-US" noProof="0" dirty="0" smtClean="0"/>
          </a:p>
          <a:p>
            <a:r>
              <a:rPr lang="en-US" i="1" noProof="0" dirty="0" smtClean="0"/>
              <a:t>Cross operator </a:t>
            </a:r>
            <a:r>
              <a:rPr lang="en-US" noProof="0" dirty="0"/>
              <a:t>[</a:t>
            </a:r>
            <a:r>
              <a:rPr lang="en-US" b="1" noProof="0" dirty="0"/>
              <a:t>x</a:t>
            </a:r>
            <a:r>
              <a:rPr lang="en-US" noProof="0" dirty="0" smtClean="0"/>
              <a:t>]</a:t>
            </a:r>
            <a:r>
              <a:rPr lang="en-US" baseline="-25000" noProof="0" dirty="0" smtClean="0"/>
              <a:t>×</a:t>
            </a:r>
            <a:r>
              <a:rPr lang="en-US" noProof="0" dirty="0" smtClean="0"/>
              <a:t> </a:t>
            </a:r>
            <a:r>
              <a:rPr lang="en-US" noProof="0" dirty="0"/>
              <a:t>goes </a:t>
            </a:r>
            <a:r>
              <a:rPr lang="en-US" noProof="0" dirty="0" smtClean="0"/>
              <a:t>back to skew-</a:t>
            </a:r>
            <a:r>
              <a:rPr lang="en-US" noProof="0" dirty="0" err="1" smtClean="0"/>
              <a:t>sym</a:t>
            </a:r>
            <a:endParaRPr lang="en-US" noProof="0" dirty="0"/>
          </a:p>
          <a:p>
            <a:r>
              <a:rPr lang="en-US" i="1" noProof="0" dirty="0" smtClean="0"/>
              <a:t>Lie bracket </a:t>
            </a:r>
            <a:r>
              <a:rPr lang="en-US" noProof="0" dirty="0" smtClean="0"/>
              <a:t>[</a:t>
            </a:r>
            <a:r>
              <a:rPr lang="en-US" b="1" noProof="0" dirty="0" smtClean="0"/>
              <a:t>x</a:t>
            </a:r>
            <a:r>
              <a:rPr lang="en-US" noProof="0" dirty="0" smtClean="0"/>
              <a:t>, </a:t>
            </a:r>
            <a:r>
              <a:rPr lang="en-US" b="1" noProof="0" dirty="0" smtClean="0"/>
              <a:t>y</a:t>
            </a:r>
            <a:r>
              <a:rPr lang="en-US" noProof="0" dirty="0" smtClean="0"/>
              <a:t>] = </a:t>
            </a:r>
            <a:r>
              <a:rPr lang="en-US" b="1" noProof="0" dirty="0" err="1" smtClean="0"/>
              <a:t>xy</a:t>
            </a:r>
            <a:r>
              <a:rPr lang="en-US" noProof="0" dirty="0" smtClean="0"/>
              <a:t> – </a:t>
            </a:r>
            <a:r>
              <a:rPr lang="en-US" b="1" noProof="0" dirty="0" err="1" smtClean="0"/>
              <a:t>yx</a:t>
            </a:r>
            <a:r>
              <a:rPr lang="en-US" noProof="0" dirty="0" smtClean="0"/>
              <a:t> (where x, y </a:t>
            </a:r>
            <a:r>
              <a:rPr lang="en-US" noProof="0" dirty="0" smtClean="0">
                <a:latin typeface="Cambria Math"/>
                <a:ea typeface="Cambria Math"/>
              </a:rPr>
              <a:t>∈</a:t>
            </a:r>
            <a:r>
              <a:rPr lang="en-US" noProof="0" dirty="0" smtClean="0"/>
              <a:t> </a:t>
            </a:r>
            <a:r>
              <a:rPr lang="en-US" noProof="0" dirty="0">
                <a:latin typeface="Cambria Math"/>
                <a:ea typeface="Cambria Math"/>
              </a:rPr>
              <a:t>𝔰𝔢</a:t>
            </a:r>
            <a:r>
              <a:rPr lang="en-US" noProof="0" dirty="0"/>
              <a:t>(3</a:t>
            </a:r>
            <a:r>
              <a:rPr lang="en-US" noProof="0" dirty="0" smtClean="0"/>
              <a:t>))</a:t>
            </a:r>
            <a:endParaRPr lang="en-US" noProof="0" dirty="0"/>
          </a:p>
          <a:p>
            <a:pPr marL="0" indent="0" algn="r">
              <a:buNone/>
            </a:pPr>
            <a:endParaRPr lang="en-US" sz="1500" noProof="0" dirty="0" smtClean="0"/>
          </a:p>
          <a:p>
            <a:pPr marL="0" indent="0" algn="r">
              <a:buNone/>
            </a:pPr>
            <a:r>
              <a:rPr lang="en-US" sz="1500" noProof="0" dirty="0" smtClean="0"/>
              <a:t>*several different notations exist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7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Pinhole Camera Model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Stolen from </a:t>
            </a:r>
            <a:r>
              <a:rPr lang="en-US" noProof="0" dirty="0" err="1" smtClean="0"/>
              <a:t>Bronek</a:t>
            </a:r>
            <a:r>
              <a:rPr lang="en-US" noProof="0" dirty="0" smtClean="0"/>
              <a:t> </a:t>
            </a:r>
            <a:r>
              <a:rPr lang="en-US" noProof="0" dirty="0" err="1" smtClean="0"/>
              <a:t>Pribyl‘s</a:t>
            </a:r>
            <a:r>
              <a:rPr lang="en-US" noProof="0" dirty="0" smtClean="0"/>
              <a:t> VGE lecture (I think)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34304" y="1428511"/>
            <a:ext cx="9035048" cy="5073563"/>
            <a:chOff x="34304" y="1428511"/>
            <a:chExt cx="9035048" cy="5073563"/>
          </a:xfrm>
        </p:grpSpPr>
        <p:sp>
          <p:nvSpPr>
            <p:cNvPr id="15" name="TextBox 14"/>
            <p:cNvSpPr txBox="1"/>
            <p:nvPr/>
          </p:nvSpPr>
          <p:spPr>
            <a:xfrm>
              <a:off x="4096512" y="6040409"/>
              <a:ext cx="367408" cy="461665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P</a:t>
              </a:r>
              <a:endParaRPr lang="en-US" b="1" dirty="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4304" y="1428511"/>
              <a:ext cx="9035048" cy="4524614"/>
              <a:chOff x="34304" y="1428511"/>
              <a:chExt cx="9035048" cy="4524614"/>
            </a:xfrm>
          </p:grpSpPr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304" y="1428511"/>
                <a:ext cx="9035048" cy="25599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7" name="Group 6"/>
              <p:cNvGrpSpPr/>
              <p:nvPr/>
            </p:nvGrpSpPr>
            <p:grpSpPr>
              <a:xfrm>
                <a:off x="1414659" y="4078730"/>
                <a:ext cx="6996150" cy="1874395"/>
                <a:chOff x="1771649" y="4283136"/>
                <a:chExt cx="6233207" cy="1669989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1649" y="4283136"/>
                  <a:ext cx="6233207" cy="1669989"/>
                </a:xfrm>
                <a:prstGeom prst="rect">
                  <a:avLst/>
                </a:prstGeom>
              </p:spPr>
            </p:pic>
            <p:sp>
              <p:nvSpPr>
                <p:cNvPr id="9" name="Rectangle 8"/>
                <p:cNvSpPr/>
                <p:nvPr/>
              </p:nvSpPr>
              <p:spPr>
                <a:xfrm>
                  <a:off x="6606955" y="4992430"/>
                  <a:ext cx="257175" cy="3153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3761177" y="3202835"/>
                <a:ext cx="114326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principal axis</a:t>
                </a:r>
                <a:endParaRPr lang="en-US" sz="1200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613515" y="3520074"/>
                <a:ext cx="1181734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image plane</a:t>
                </a:r>
                <a:endParaRPr lang="en-US" sz="12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843950" y="3393407"/>
                <a:ext cx="785793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camera</a:t>
                </a:r>
              </a:p>
              <a:p>
                <a:r>
                  <a:rPr lang="en-US" sz="1200" dirty="0" err="1" smtClean="0"/>
                  <a:t>centre</a:t>
                </a:r>
                <a:endParaRPr lang="en-US" sz="1200" dirty="0"/>
              </a:p>
            </p:txBody>
          </p:sp>
        </p:grpSp>
        <p:sp>
          <p:nvSpPr>
            <p:cNvPr id="14" name="Left Brace 13"/>
            <p:cNvSpPr/>
            <p:nvPr/>
          </p:nvSpPr>
          <p:spPr bwMode="auto">
            <a:xfrm rot="16200000">
              <a:off x="4237921" y="4110285"/>
              <a:ext cx="72320" cy="3851103"/>
            </a:xfrm>
            <a:prstGeom prst="lef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29743" y="6040409"/>
              <a:ext cx="3321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x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02327" y="6040409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X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101403" y="3769641"/>
              <a:ext cx="9444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dimension</a:t>
              </a:r>
            </a:p>
            <a:p>
              <a:r>
                <a:rPr lang="en-US" sz="1200" dirty="0" smtClean="0"/>
                <a:t>wrangling</a:t>
              </a:r>
            </a:p>
            <a:p>
              <a:r>
                <a:rPr lang="en-US" sz="1200" dirty="0" smtClean="0"/>
                <a:t>magic</a:t>
              </a:r>
              <a:endParaRPr lang="en-US" sz="12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529418" y="4074072"/>
              <a:ext cx="5485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pose</a:t>
              </a:r>
              <a:endParaRPr lang="en-US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85050" y="4078730"/>
              <a:ext cx="9172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intrinsics</a:t>
              </a:r>
              <a:r>
                <a:rPr lang="en-US" sz="1200" dirty="0" smtClean="0"/>
                <a:t> K</a:t>
              </a:r>
              <a:endParaRPr lang="en-US" sz="1200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436488" y="6025149"/>
            <a:ext cx="1313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= K [R t]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37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Lie Group Basics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noProof="0" dirty="0" smtClean="0"/>
                  <a:t>Let’s have skew symmetric </a:t>
                </a:r>
                <a:r>
                  <a:rPr lang="en-US" noProof="0" dirty="0" smtClean="0">
                    <a:latin typeface="Cambria Math"/>
                    <a:ea typeface="Cambria Math"/>
                  </a:rPr>
                  <a:t>𝔰</a:t>
                </a:r>
                <a:r>
                  <a:rPr lang="en-US" noProof="0" dirty="0" smtClean="0">
                    <a:solidFill>
                      <a:srgbClr val="FF0000"/>
                    </a:solidFill>
                    <a:latin typeface="Cambria Math"/>
                    <a:ea typeface="Cambria Math"/>
                  </a:rPr>
                  <a:t>𝔬</a:t>
                </a:r>
                <a:r>
                  <a:rPr lang="en-US" noProof="0" dirty="0" smtClean="0"/>
                  <a:t>(</a:t>
                </a:r>
                <a:r>
                  <a:rPr lang="en-US" noProof="0" dirty="0"/>
                  <a:t>3</a:t>
                </a:r>
                <a:r>
                  <a:rPr lang="en-US" noProof="0" dirty="0" smtClean="0"/>
                  <a:t>) matrix </a:t>
                </a:r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</a:rPr>
                      <m:t>𝐴</m:t>
                    </m:r>
                  </m:oMath>
                </a14:m>
                <a:r>
                  <a:rPr lang="en-US" noProof="0" dirty="0" smtClean="0"/>
                  <a:t/>
                </a:r>
                <a:br>
                  <a:rPr lang="en-US" noProof="0" dirty="0" smtClean="0"/>
                </a:br>
                <a14:m>
                  <m:oMath xmlns:m="http://schemas.openxmlformats.org/officeDocument/2006/math">
                    <m:r>
                      <a:rPr lang="en-US" b="1" i="1" noProof="0">
                        <a:latin typeface="Cambria Math"/>
                      </a:rPr>
                      <m:t>𝒗</m:t>
                    </m:r>
                    <m:r>
                      <a:rPr lang="en-US" noProof="0">
                        <a:latin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 noProof="0">
                            <a:latin typeface="Cambria Math"/>
                          </a:rPr>
                          <m:t>𝑎</m:t>
                        </m:r>
                        <m:r>
                          <a:rPr lang="en-US" i="1" noProof="0">
                            <a:latin typeface="Cambria Math"/>
                          </a:rPr>
                          <m:t> </m:t>
                        </m:r>
                        <m:r>
                          <a:rPr lang="en-US" i="1" noProof="0">
                            <a:latin typeface="Cambria Math"/>
                          </a:rPr>
                          <m:t>𝑏</m:t>
                        </m:r>
                        <m:r>
                          <a:rPr lang="en-US" i="1" noProof="0">
                            <a:latin typeface="Cambria Math"/>
                          </a:rPr>
                          <m:t> </m:t>
                        </m:r>
                        <m:r>
                          <a:rPr lang="en-US" i="1" noProof="0">
                            <a:latin typeface="Cambria Math"/>
                          </a:rPr>
                          <m:t>𝑐</m:t>
                        </m:r>
                      </m:e>
                    </m:d>
                  </m:oMath>
                </a14:m>
                <a:r>
                  <a:rPr lang="en-US" noProof="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 smtClean="0">
                            <a:latin typeface="Cambria Math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 noProof="0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1" i="1" noProof="0" smtClean="0">
                                <a:latin typeface="Cambria Math"/>
                              </a:rPr>
                              <m:t>𝒗</m:t>
                            </m:r>
                          </m:e>
                        </m:d>
                      </m:e>
                      <m:sub>
                        <m:r>
                          <a:rPr lang="en-US" b="0" i="1" noProof="0" smtClean="0">
                            <a:latin typeface="Cambria Math"/>
                          </a:rPr>
                          <m:t>×</m:t>
                        </m:r>
                      </m:sub>
                    </m:sSub>
                    <m:r>
                      <a:rPr lang="en-US" b="0" i="1" noProof="0" smtClean="0">
                        <a:latin typeface="Cambria Math"/>
                      </a:rPr>
                      <m:t>=</m:t>
                    </m:r>
                    <m:r>
                      <a:rPr lang="en-US" b="0" i="1" noProof="0" smtClean="0">
                        <a:latin typeface="Cambria Math"/>
                      </a:rPr>
                      <m:t>𝐴</m:t>
                    </m:r>
                    <m:r>
                      <a:rPr lang="en-US" b="0" i="1" noProof="0" smtClean="0">
                        <a:latin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noProof="0" smtClean="0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i="1" noProof="0" smtClean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noProof="0" smtClean="0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noProof="0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b="0" i="1" noProof="0" smtClean="0">
                                  <a:latin typeface="Cambria Math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en-US" b="0" i="1" noProof="0" smtClean="0">
                                  <a:latin typeface="Cambria Math"/>
                                </a:rPr>
                                <m:t>𝑏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noProof="0" smtClean="0">
                                  <a:latin typeface="Cambria Math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en-US" b="0" i="1" noProof="0" smtClean="0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noProof="0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b="0" i="1" noProof="0" smtClean="0">
                                  <a:latin typeface="Cambria Math"/>
                                </a:rPr>
                                <m:t>𝑎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noProof="0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b="0" i="1" noProof="0" smtClean="0">
                                  <a:latin typeface="Cambria Math"/>
                                </a:rPr>
                                <m:t>𝑏</m:t>
                              </m:r>
                            </m:e>
                            <m:e>
                              <m:r>
                                <a:rPr lang="en-US" b="0" i="1" noProof="0" smtClean="0">
                                  <a:latin typeface="Cambria Math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en-US" b="0" i="1" noProof="0" smtClean="0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noProof="0" dirty="0" smtClean="0"/>
              </a:p>
              <a:p>
                <a:r>
                  <a:rPr lang="en-US" noProof="0" dirty="0" smtClean="0"/>
                  <a:t>Now, thinking about matrix exponent</a:t>
                </a:r>
                <a:br>
                  <a:rPr lang="en-US" noProof="0" dirty="0" smtClean="0"/>
                </a:b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/>
                      </a:rPr>
                      <m:t>𝑅</m:t>
                    </m:r>
                    <m:r>
                      <a:rPr lang="en-US" b="0" i="1" noProof="0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noProof="0" smtClean="0">
                            <a:latin typeface="Cambria Math"/>
                          </a:rPr>
                          <m:t>𝐴</m:t>
                        </m:r>
                      </m:sup>
                    </m:sSup>
                    <m:r>
                      <a:rPr lang="en-US" b="0" i="1" noProof="0" smtClean="0">
                        <a:latin typeface="Cambria Math"/>
                      </a:rPr>
                      <m:t>=</m:t>
                    </m:r>
                    <m:r>
                      <a:rPr lang="en-US" b="0" i="1" noProof="0" smtClean="0">
                        <a:latin typeface="Cambria Math"/>
                      </a:rPr>
                      <m:t>𝐼</m:t>
                    </m:r>
                    <m:r>
                      <a:rPr lang="en-US" b="0" i="1" noProof="0" smtClean="0">
                        <a:latin typeface="Cambria Math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noProof="0" smtClean="0">
                            <a:latin typeface="Cambria Math"/>
                          </a:rPr>
                          <m:t>𝑖</m:t>
                        </m:r>
                        <m:r>
                          <a:rPr lang="en-US" b="0" i="1" noProof="0" smtClean="0">
                            <a:latin typeface="Cambria Math"/>
                          </a:rPr>
                          <m:t>=1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b="0" i="1" noProof="0" smtClean="0"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noProof="0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b="0" i="1" noProof="0" smtClean="0">
                                    <a:latin typeface="Cambria Math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b="0" i="1" noProof="0" smtClean="0">
                                    <a:latin typeface="Cambria Math"/>
                                  </a:rPr>
                                  <m:t>𝑖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noProof="0" smtClean="0">
                                <a:latin typeface="Cambria Math"/>
                              </a:rPr>
                              <m:t>𝑖</m:t>
                            </m:r>
                            <m:r>
                              <a:rPr lang="en-US" b="0" i="1" noProof="0" smtClean="0">
                                <a:latin typeface="Cambria Math"/>
                              </a:rPr>
                              <m:t>!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noProof="0" dirty="0" smtClean="0"/>
                  <a:t>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noProof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noProof="0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b="0" i="1" noProof="0" smtClean="0">
                            <a:latin typeface="Cambria Math"/>
                          </a:rPr>
                          <m:t>0</m:t>
                        </m:r>
                      </m:sup>
                    </m:sSup>
                    <m:r>
                      <a:rPr lang="en-US" b="0" i="1" noProof="0" smtClean="0">
                        <a:latin typeface="Cambria Math"/>
                      </a:rPr>
                      <m:t>=</m:t>
                    </m:r>
                    <m:r>
                      <a:rPr lang="en-US" b="0" i="1" noProof="0" smtClean="0">
                        <a:latin typeface="Cambria Math"/>
                      </a:rPr>
                      <m:t>𝐼</m:t>
                    </m:r>
                  </m:oMath>
                </a14:m>
                <a:endParaRPr lang="en-US" noProof="0" dirty="0" smtClean="0"/>
              </a:p>
              <a:p>
                <a:r>
                  <a:rPr lang="en-US" noProof="0" dirty="0" smtClean="0"/>
                  <a:t>So exponential map of </a:t>
                </a:r>
                <a:r>
                  <a:rPr lang="en-US" noProof="0" dirty="0" smtClean="0">
                    <a:latin typeface="Cambria Math"/>
                    <a:ea typeface="Cambria Math"/>
                  </a:rPr>
                  <a:t>𝔰𝔬</a:t>
                </a:r>
                <a:r>
                  <a:rPr lang="en-US" noProof="0" dirty="0" smtClean="0"/>
                  <a:t>(</a:t>
                </a:r>
                <a:r>
                  <a:rPr lang="en-US" noProof="0" dirty="0"/>
                  <a:t>3</a:t>
                </a:r>
                <a:r>
                  <a:rPr lang="en-US" noProof="0" dirty="0" smtClean="0"/>
                  <a:t>) yields R, which is </a:t>
                </a:r>
                <a:r>
                  <a:rPr lang="en-US" i="1" noProof="0" dirty="0" smtClean="0"/>
                  <a:t>orthogonal</a:t>
                </a:r>
                <a:r>
                  <a:rPr lang="en-US" noProof="0" dirty="0" smtClean="0"/>
                  <a:t> (i.e. rotation matrix, in SO(3))</a:t>
                </a:r>
              </a:p>
              <a:p>
                <a:r>
                  <a:rPr lang="en-US" noProof="0" dirty="0" smtClean="0"/>
                  <a:t>There’s also a logarithm of matrix</a:t>
                </a:r>
                <a:endParaRPr lang="en-US" noProof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329" t="-11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7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SO(3) Exponential Map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tabLst>
                    <a:tab pos="3054350" algn="l"/>
                  </a:tabLst>
                </a:pPr>
                <a:r>
                  <a:rPr lang="en-US" noProof="0" dirty="0" smtClean="0"/>
                  <a:t>Following</a:t>
                </a:r>
                <a:br>
                  <a:rPr lang="en-US" noProof="0" dirty="0" smtClean="0"/>
                </a:br>
                <a14:m>
                  <m:oMath xmlns:m="http://schemas.openxmlformats.org/officeDocument/2006/math">
                    <m:r>
                      <a:rPr lang="en-US" b="1" i="1" noProof="0">
                        <a:latin typeface="Cambria Math"/>
                      </a:rPr>
                      <m:t>𝒗</m:t>
                    </m:r>
                    <m:r>
                      <a:rPr lang="en-US" noProof="0">
                        <a:latin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 noProof="0">
                            <a:latin typeface="Cambria Math"/>
                          </a:rPr>
                          <m:t>𝑎</m:t>
                        </m:r>
                        <m:r>
                          <a:rPr lang="en-US" i="1" noProof="0">
                            <a:latin typeface="Cambria Math"/>
                          </a:rPr>
                          <m:t> </m:t>
                        </m:r>
                        <m:r>
                          <a:rPr lang="en-US" i="1" noProof="0">
                            <a:latin typeface="Cambria Math"/>
                          </a:rPr>
                          <m:t>𝑏</m:t>
                        </m:r>
                        <m:r>
                          <a:rPr lang="en-US" i="1" noProof="0">
                            <a:latin typeface="Cambria Math"/>
                          </a:rPr>
                          <m:t> </m:t>
                        </m:r>
                        <m:r>
                          <a:rPr lang="en-US" i="1" noProof="0">
                            <a:latin typeface="Cambria Math"/>
                          </a:rPr>
                          <m:t>𝑐</m:t>
                        </m:r>
                      </m:e>
                    </m:d>
                  </m:oMath>
                </a14:m>
                <a:r>
                  <a:rPr lang="en-US" noProof="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>
                            <a:latin typeface="Cambria Math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1" i="1" noProof="0">
                                <a:latin typeface="Cambria Math"/>
                              </a:rPr>
                              <m:t>𝒗</m:t>
                            </m:r>
                          </m:e>
                        </m:d>
                      </m:e>
                      <m:sub>
                        <m:r>
                          <a:rPr lang="en-US" i="1" noProof="0">
                            <a:latin typeface="Cambria Math"/>
                          </a:rPr>
                          <m:t>×</m:t>
                        </m:r>
                      </m:sub>
                    </m:sSub>
                    <m:r>
                      <a:rPr lang="en-US" i="1" noProof="0">
                        <a:latin typeface="Cambria Math"/>
                      </a:rPr>
                      <m:t>=</m:t>
                    </m:r>
                    <m:r>
                      <a:rPr lang="en-US" i="1" noProof="0">
                        <a:latin typeface="Cambria Math"/>
                      </a:rPr>
                      <m:t>𝐴</m:t>
                    </m:r>
                    <m:r>
                      <a:rPr lang="en-US" i="1" noProof="0">
                        <a:latin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 noProof="0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 noProof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i="1" noProof="0">
                                  <a:latin typeface="Cambria Math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en-US" i="1" noProof="0">
                                  <a:latin typeface="Cambria Math"/>
                                </a:rPr>
                                <m:t>𝑏</m:t>
                              </m:r>
                            </m:e>
                          </m:mr>
                          <m:mr>
                            <m:e>
                              <m:r>
                                <a:rPr lang="en-US" i="1" noProof="0">
                                  <a:latin typeface="Cambria Math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en-US" i="1" noProof="0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 noProof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i="1" noProof="0">
                                  <a:latin typeface="Cambria Math"/>
                                </a:rPr>
                                <m:t>𝑎</m:t>
                              </m:r>
                            </m:e>
                          </m:mr>
                          <m:mr>
                            <m:e>
                              <m:r>
                                <a:rPr lang="en-US" i="1" noProof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i="1" noProof="0">
                                  <a:latin typeface="Cambria Math"/>
                                </a:rPr>
                                <m:t>𝑏</m:t>
                              </m:r>
                            </m:e>
                            <m:e>
                              <m:r>
                                <a:rPr lang="en-US" i="1" noProof="0">
                                  <a:latin typeface="Cambria Math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en-US" i="1" noProof="0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noProof="0" dirty="0" smtClean="0"/>
                  <a:t> </a:t>
                </a:r>
                <a:br>
                  <a:rPr lang="en-US" noProof="0" dirty="0" smtClean="0"/>
                </a:br>
                <a:r>
                  <a:rPr lang="en-US" noProof="0" dirty="0" smtClean="0"/>
                  <a:t/>
                </a:r>
                <a:br>
                  <a:rPr lang="en-US" noProof="0" dirty="0" smtClean="0"/>
                </a:br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</a:rPr>
                      <m:t>𝐵</m:t>
                    </m:r>
                    <m:r>
                      <a:rPr lang="en-US" i="1" noProof="0">
                        <a:latin typeface="Cambria Math"/>
                      </a:rPr>
                      <m:t>=</m:t>
                    </m:r>
                    <m:r>
                      <a:rPr lang="en-US" b="1" i="1" noProof="0">
                        <a:latin typeface="Cambria Math"/>
                      </a:rPr>
                      <m:t>𝒗</m:t>
                    </m:r>
                    <m:sSup>
                      <m:sSupPr>
                        <m:ctrlPr>
                          <a:rPr lang="en-US" i="1" noProof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 noProof="0">
                            <a:latin typeface="Cambria Math"/>
                          </a:rPr>
                          <m:t>𝒗</m:t>
                        </m:r>
                      </m:e>
                      <m:sup>
                        <m:r>
                          <a:rPr lang="en-US" i="1" noProof="0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b="0" i="1" noProof="0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b="0" i="1" noProof="0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i="1" noProof="0">
                        <a:latin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en-US" i="1" noProof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0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i="1" noProof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i="1" noProof="0">
                                  <a:latin typeface="Cambria Math"/>
                                </a:rPr>
                                <m:t>𝑎𝑏</m:t>
                              </m:r>
                            </m:e>
                            <m:e>
                              <m:r>
                                <a:rPr lang="en-US" i="1" noProof="0">
                                  <a:latin typeface="Cambria Math"/>
                                </a:rPr>
                                <m:t>𝑎𝑐</m:t>
                              </m:r>
                            </m:e>
                          </m:mr>
                          <m:mr>
                            <m:e>
                              <m:r>
                                <a:rPr lang="en-US" i="1" noProof="0">
                                  <a:latin typeface="Cambria Math"/>
                                </a:rPr>
                                <m:t>𝑎𝑏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i="1" noProof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0"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i="1" noProof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i="1" noProof="0">
                                  <a:latin typeface="Cambria Math"/>
                                </a:rPr>
                                <m:t>𝑏𝑐</m:t>
                              </m:r>
                            </m:e>
                          </m:mr>
                          <m:mr>
                            <m:e>
                              <m:r>
                                <a:rPr lang="en-US" i="1" noProof="0">
                                  <a:latin typeface="Cambria Math"/>
                                </a:rPr>
                                <m:t>𝑎𝑐</m:t>
                              </m:r>
                            </m:e>
                            <m:e>
                              <m:r>
                                <a:rPr lang="en-US" i="1" noProof="0">
                                  <a:latin typeface="Cambria Math"/>
                                </a:rPr>
                                <m:t>𝑏𝑐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i="1" noProof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0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i="1" noProof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mr>
                        </m:m>
                      </m:e>
                    </m:d>
                  </m:oMath>
                </a14:m>
                <a:r>
                  <a:rPr lang="en-US" noProof="0" dirty="0" smtClean="0"/>
                  <a:t> </a:t>
                </a:r>
                <a:br>
                  <a:rPr lang="en-US" noProof="0" dirty="0" smtClean="0"/>
                </a:br>
                <a:r>
                  <a:rPr lang="en-US" noProof="0" dirty="0" smtClean="0"/>
                  <a:t/>
                </a:r>
                <a:br>
                  <a:rPr lang="en-US" noProof="0" dirty="0" smtClean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i="1" noProof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noProof="0" smtClean="0">
                            <a:latin typeface="Cambria Math"/>
                          </a:rPr>
                          <m:t>𝐴</m:t>
                        </m:r>
                      </m:sup>
                    </m:sSup>
                    <m:r>
                      <a:rPr lang="en-US" b="0" i="1" noProof="0" smtClean="0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noProof="0" smtClean="0">
                            <a:latin typeface="Cambria Math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noProof="0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 noProof="0"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</m:d>
                      </m:e>
                    </m:func>
                    <m:r>
                      <a:rPr lang="en-US" b="0" i="1" noProof="0" smtClean="0">
                        <a:latin typeface="Cambria Math"/>
                      </a:rPr>
                      <m:t>𝐼</m:t>
                    </m:r>
                    <m:r>
                      <a:rPr lang="en-US" b="0" i="1" noProof="0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b="0" i="1" noProof="0" smtClean="0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noProof="0" smtClean="0">
                                <a:latin typeface="Cambria Math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noProof="0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i="1" noProof="0">
                                    <a:latin typeface="Cambria Math"/>
                                    <a:ea typeface="Cambria Math"/>
                                  </a:rPr>
                                  <m:t>𝜃</m:t>
                                </m:r>
                              </m:e>
                            </m:d>
                          </m:e>
                        </m:func>
                      </m:num>
                      <m:den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𝜃</m:t>
                        </m:r>
                      </m:den>
                    </m:f>
                    <m:r>
                      <a:rPr lang="en-US" b="0" i="1" noProof="0" smtClean="0">
                        <a:latin typeface="Cambria Math"/>
                      </a:rPr>
                      <m:t>𝐴</m:t>
                    </m:r>
                    <m:r>
                      <a:rPr lang="en-US" b="0" i="1" noProof="0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noProof="0" smtClean="0">
                            <a:latin typeface="Cambria Math"/>
                          </a:rPr>
                          <m:t>1−</m:t>
                        </m:r>
                        <m:func>
                          <m:funcPr>
                            <m:ctrlPr>
                              <a:rPr lang="en-US" b="0" i="1" noProof="0" smtClean="0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1" noProof="0" smtClean="0">
                                <a:latin typeface="Cambria Math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 noProof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i="1" noProof="0">
                                    <a:latin typeface="Cambria Math"/>
                                    <a:ea typeface="Cambria Math"/>
                                  </a:rPr>
                                  <m:t>𝜃</m:t>
                                </m:r>
                              </m:e>
                            </m:d>
                          </m:e>
                        </m:func>
                      </m:num>
                      <m:den>
                        <m:sSup>
                          <m:sSupPr>
                            <m:ctrlPr>
                              <a:rPr lang="en-US" b="0" i="1" noProof="0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 noProof="0"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  <m:sup>
                            <m:r>
                              <a:rPr lang="en-US" b="0" i="1" noProof="0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noProof="0" smtClean="0">
                        <a:latin typeface="Cambria Math"/>
                      </a:rPr>
                      <m:t>𝐵</m:t>
                    </m:r>
                  </m:oMath>
                </a14:m>
                <a:r>
                  <a:rPr lang="en-US" noProof="0" dirty="0" smtClean="0"/>
                  <a:t> </a:t>
                </a:r>
              </a:p>
              <a:p>
                <a:pPr>
                  <a:tabLst>
                    <a:tab pos="3054350" algn="l"/>
                  </a:tabLst>
                </a:pPr>
                <a:endParaRPr lang="en-US" noProof="0" dirty="0" smtClean="0"/>
              </a:p>
              <a:p>
                <a:pPr>
                  <a:tabLst>
                    <a:tab pos="3054350" algn="l"/>
                  </a:tabLst>
                </a:pPr>
                <a:r>
                  <a:rPr lang="en-US" noProof="0" dirty="0" smtClean="0"/>
                  <a:t>Seems familiar? :)</a:t>
                </a:r>
              </a:p>
              <a:p>
                <a:pPr>
                  <a:tabLst>
                    <a:tab pos="3054350" algn="l"/>
                  </a:tabLst>
                </a:pPr>
                <a:endParaRPr lang="en-US" noProof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329" t="-1144" b="-3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16386" name="Picture 2" descr="Image result for bender bending rodrigue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066" y="2700528"/>
            <a:ext cx="2514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4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Lie Group Basics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noProof="0" dirty="0" smtClean="0"/>
                  <a:t>Going back to derivatives, we can calculate derivatives of </a:t>
                </a:r>
                <a:r>
                  <a:rPr lang="en-US" noProof="0" dirty="0" err="1" smtClean="0"/>
                  <a:t>exp</a:t>
                </a:r>
                <a:r>
                  <a:rPr lang="en-US" noProof="0" dirty="0" smtClean="0"/>
                  <a:t>, log, (inverse) compose, just like we did for </a:t>
                </a:r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  <a:ea typeface="Cambria Math"/>
                      </a:rPr>
                      <m:t>⊕</m:t>
                    </m:r>
                  </m:oMath>
                </a14:m>
                <a:r>
                  <a:rPr lang="en-US" noProof="0" dirty="0"/>
                  <a:t>, </a:t>
                </a:r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  <a:ea typeface="Cambria Math"/>
                      </a:rPr>
                      <m:t>⊖</m:t>
                    </m:r>
                  </m:oMath>
                </a14:m>
                <a:r>
                  <a:rPr lang="en-US" noProof="0" dirty="0"/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noProof="0">
                        <a:latin typeface="Cambria Math"/>
                      </a:rPr>
                      <m:t>v</m:t>
                    </m:r>
                    <m:d>
                      <m:dPr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∙</m:t>
                        </m:r>
                      </m:e>
                    </m:d>
                  </m:oMath>
                </a14:m>
                <a:r>
                  <a:rPr lang="en-US" noProof="0" dirty="0"/>
                  <a:t> and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noProof="0">
                        <a:latin typeface="Cambria Math"/>
                      </a:rPr>
                      <m:t>m</m:t>
                    </m:r>
                    <m:d>
                      <m:dPr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∙</m:t>
                        </m:r>
                      </m:e>
                    </m:d>
                  </m:oMath>
                </a14:m>
                <a:endParaRPr lang="en-US" noProof="0" dirty="0" smtClean="0"/>
              </a:p>
              <a:p>
                <a:r>
                  <a:rPr lang="en-US" noProof="0" dirty="0" smtClean="0"/>
                  <a:t>Much of that has nice </a:t>
                </a:r>
                <a:r>
                  <a:rPr lang="en-US" u="sng" noProof="0" dirty="0" smtClean="0"/>
                  <a:t>closed form</a:t>
                </a:r>
              </a:p>
              <a:p>
                <a:r>
                  <a:rPr lang="en-US" noProof="0" dirty="0" smtClean="0"/>
                  <a:t>As for least squares, we choose (</a:t>
                </a:r>
                <a:r>
                  <a:rPr lang="en-US" noProof="0" dirty="0" err="1" smtClean="0"/>
                  <a:t>vectorial</a:t>
                </a:r>
                <a:r>
                  <a:rPr lang="en-US" noProof="0" dirty="0" smtClean="0"/>
                  <a:t>)</a:t>
                </a:r>
                <a:br>
                  <a:rPr lang="en-US" noProof="0" dirty="0" smtClean="0"/>
                </a:br>
                <a:r>
                  <a:rPr lang="en-US" noProof="0" dirty="0" smtClean="0">
                    <a:ea typeface="Cambria Math"/>
                  </a:rPr>
                  <a:t>𝔰𝔢</a:t>
                </a:r>
                <a:r>
                  <a:rPr lang="en-US" noProof="0" dirty="0" smtClean="0"/>
                  <a:t>(3) or </a:t>
                </a:r>
                <a:r>
                  <a:rPr lang="en-US" noProof="0" dirty="0" smtClean="0">
                    <a:ea typeface="Cambria Math"/>
                  </a:rPr>
                  <a:t>𝔰𝔦𝔪(3)</a:t>
                </a:r>
                <a:r>
                  <a:rPr lang="en-US" noProof="0" dirty="0" smtClean="0"/>
                  <a:t> as the internal representation</a:t>
                </a:r>
              </a:p>
              <a:p>
                <a:endParaRPr lang="en-US" noProof="0" dirty="0"/>
              </a:p>
              <a:p>
                <a:endParaRPr lang="en-US" noProof="0" dirty="0" smtClean="0"/>
              </a:p>
              <a:p>
                <a:endParaRPr lang="en-US" noProof="0" dirty="0" smtClean="0"/>
              </a:p>
              <a:p>
                <a:r>
                  <a:rPr lang="en-US" noProof="0" dirty="0" smtClean="0"/>
                  <a:t>See Tom </a:t>
                </a:r>
                <a:r>
                  <a:rPr lang="en-US" noProof="0" dirty="0"/>
                  <a:t>D</a:t>
                </a:r>
                <a:r>
                  <a:rPr lang="en-US" noProof="0" dirty="0" smtClean="0"/>
                  <a:t>rummond’s </a:t>
                </a:r>
                <a:r>
                  <a:rPr lang="en-US" noProof="0" dirty="0" err="1" smtClean="0"/>
                  <a:t>TooN</a:t>
                </a:r>
                <a:r>
                  <a:rPr lang="en-US" noProof="0" dirty="0" smtClean="0"/>
                  <a:t> library for gritty details </a:t>
                </a:r>
                <a:r>
                  <a:rPr lang="en-US" noProof="0" dirty="0"/>
                  <a:t>and code (</a:t>
                </a:r>
                <a:r>
                  <a:rPr lang="en-US" sz="2000" noProof="0" dirty="0"/>
                  <a:t>https://www.edwardrosten.com/cvd/toon/html-user</a:t>
                </a:r>
                <a:r>
                  <a:rPr lang="en-US" sz="2000" noProof="0" dirty="0" smtClean="0"/>
                  <a:t>/</a:t>
                </a:r>
                <a:r>
                  <a:rPr lang="en-US" noProof="0" dirty="0" smtClean="0"/>
                  <a:t>)</a:t>
                </a:r>
              </a:p>
              <a:p>
                <a:endParaRPr lang="en-US" noProof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329" t="-1144" b="-10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5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Back to bundling</a:t>
            </a:r>
            <a:endParaRPr lang="en-US" noProof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And now …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1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Handling Severe Nonlinearity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Gauss-Newton only computes step from </a:t>
            </a:r>
            <a:r>
              <a:rPr lang="en-US" i="1" noProof="0" dirty="0" smtClean="0"/>
              <a:t>local</a:t>
            </a:r>
            <a:r>
              <a:rPr lang="en-US" noProof="0" dirty="0" smtClean="0"/>
              <a:t> gradient, never looks back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1881294" y="1763483"/>
            <a:ext cx="5381412" cy="4562672"/>
            <a:chOff x="1881294" y="1763483"/>
            <a:chExt cx="5381412" cy="4562672"/>
          </a:xfrm>
        </p:grpSpPr>
        <p:pic>
          <p:nvPicPr>
            <p:cNvPr id="18434" name="Picture 2" descr="http://www.chebfun.org/examples/opt/img/Rosenbrock2_0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4"/>
            <a:stretch/>
          </p:blipFill>
          <p:spPr bwMode="auto">
            <a:xfrm>
              <a:off x="1881294" y="1763483"/>
              <a:ext cx="5381412" cy="2328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36" name="Picture 4" descr="http://www.chebfun.org/examples/opt/img/Rosenbrock2_02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82"/>
            <a:stretch/>
          </p:blipFill>
          <p:spPr bwMode="auto">
            <a:xfrm>
              <a:off x="1881294" y="3979165"/>
              <a:ext cx="5381412" cy="2346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Connector 7"/>
            <p:cNvCxnSpPr/>
            <p:nvPr/>
          </p:nvCxnSpPr>
          <p:spPr bwMode="auto">
            <a:xfrm flipV="1">
              <a:off x="2967135" y="2761861"/>
              <a:ext cx="718457" cy="44787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3685592" y="2761861"/>
              <a:ext cx="0" cy="7277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Connector 11"/>
            <p:cNvCxnSpPr/>
            <p:nvPr/>
          </p:nvCxnSpPr>
          <p:spPr bwMode="auto">
            <a:xfrm flipV="1">
              <a:off x="3685592" y="2985796"/>
              <a:ext cx="401216" cy="50385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Connector 13"/>
            <p:cNvCxnSpPr/>
            <p:nvPr/>
          </p:nvCxnSpPr>
          <p:spPr bwMode="auto">
            <a:xfrm flipH="1">
              <a:off x="4012163" y="2985796"/>
              <a:ext cx="74645" cy="64381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Straight Connector 15"/>
            <p:cNvCxnSpPr/>
            <p:nvPr/>
          </p:nvCxnSpPr>
          <p:spPr bwMode="auto">
            <a:xfrm flipV="1">
              <a:off x="4012163" y="3055775"/>
              <a:ext cx="177282" cy="57383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4189445" y="3065106"/>
              <a:ext cx="0" cy="56450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Connector 19"/>
            <p:cNvCxnSpPr/>
            <p:nvPr/>
          </p:nvCxnSpPr>
          <p:spPr bwMode="auto">
            <a:xfrm flipV="1">
              <a:off x="4189445" y="3125755"/>
              <a:ext cx="121298" cy="50385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4310743" y="3125755"/>
              <a:ext cx="65314" cy="50385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Connector 23"/>
            <p:cNvCxnSpPr/>
            <p:nvPr/>
          </p:nvCxnSpPr>
          <p:spPr bwMode="auto">
            <a:xfrm flipV="1">
              <a:off x="4376057" y="3125757"/>
              <a:ext cx="65314" cy="5038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/>
            <p:cNvCxnSpPr/>
            <p:nvPr/>
          </p:nvCxnSpPr>
          <p:spPr bwMode="auto">
            <a:xfrm>
              <a:off x="4441371" y="3125755"/>
              <a:ext cx="57150" cy="43126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Straight Connector 27"/>
            <p:cNvCxnSpPr/>
            <p:nvPr/>
          </p:nvCxnSpPr>
          <p:spPr bwMode="auto">
            <a:xfrm flipV="1">
              <a:off x="4498521" y="3209731"/>
              <a:ext cx="57151" cy="347286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4555672" y="3209731"/>
              <a:ext cx="83976" cy="27991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433" name="Straight Connector 18432"/>
            <p:cNvCxnSpPr/>
            <p:nvPr/>
          </p:nvCxnSpPr>
          <p:spPr bwMode="auto">
            <a:xfrm flipH="1">
              <a:off x="4474028" y="4432041"/>
              <a:ext cx="545842" cy="858416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437" name="Straight Connector 18436"/>
            <p:cNvCxnSpPr/>
            <p:nvPr/>
          </p:nvCxnSpPr>
          <p:spPr bwMode="auto">
            <a:xfrm flipH="1">
              <a:off x="4441372" y="5290457"/>
              <a:ext cx="32656" cy="242596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439" name="Straight Connector 18438"/>
            <p:cNvCxnSpPr/>
            <p:nvPr/>
          </p:nvCxnSpPr>
          <p:spPr bwMode="auto">
            <a:xfrm flipV="1">
              <a:off x="4441371" y="5472404"/>
              <a:ext cx="114301" cy="60649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447" name="Straight Connector 18446"/>
            <p:cNvCxnSpPr/>
            <p:nvPr/>
          </p:nvCxnSpPr>
          <p:spPr bwMode="auto">
            <a:xfrm flipV="1">
              <a:off x="5570376" y="2855168"/>
              <a:ext cx="65314" cy="13062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452" name="Straight Connector 18451"/>
            <p:cNvCxnSpPr/>
            <p:nvPr/>
          </p:nvCxnSpPr>
          <p:spPr bwMode="auto">
            <a:xfrm flipH="1">
              <a:off x="5421086" y="2985796"/>
              <a:ext cx="14929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454" name="Straight Connector 18453"/>
            <p:cNvCxnSpPr/>
            <p:nvPr/>
          </p:nvCxnSpPr>
          <p:spPr bwMode="auto">
            <a:xfrm flipH="1">
              <a:off x="5337110" y="2985796"/>
              <a:ext cx="83976" cy="139959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456" name="Straight Connector 18455"/>
            <p:cNvCxnSpPr/>
            <p:nvPr/>
          </p:nvCxnSpPr>
          <p:spPr bwMode="auto">
            <a:xfrm flipH="1">
              <a:off x="5103845" y="3125755"/>
              <a:ext cx="233265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458" name="Straight Connector 18457"/>
            <p:cNvCxnSpPr/>
            <p:nvPr/>
          </p:nvCxnSpPr>
          <p:spPr bwMode="auto">
            <a:xfrm flipH="1">
              <a:off x="4954555" y="3125755"/>
              <a:ext cx="149290" cy="181947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460" name="Straight Connector 18459"/>
            <p:cNvCxnSpPr/>
            <p:nvPr/>
          </p:nvCxnSpPr>
          <p:spPr bwMode="auto">
            <a:xfrm flipH="1" flipV="1">
              <a:off x="4746949" y="3209731"/>
              <a:ext cx="207606" cy="9797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462" name="Straight Connector 18461"/>
            <p:cNvCxnSpPr/>
            <p:nvPr/>
          </p:nvCxnSpPr>
          <p:spPr bwMode="auto">
            <a:xfrm flipV="1">
              <a:off x="4639648" y="3209731"/>
              <a:ext cx="107301" cy="27991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463" name="Oval 18462"/>
            <p:cNvSpPr/>
            <p:nvPr/>
          </p:nvSpPr>
          <p:spPr bwMode="auto">
            <a:xfrm>
              <a:off x="4991877" y="4646649"/>
              <a:ext cx="335902" cy="335902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charset="0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5472405" y="2673220"/>
              <a:ext cx="335902" cy="335902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charset="0"/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7020106" y="2603441"/>
            <a:ext cx="1939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Rosenbrock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7020105" y="4922298"/>
            <a:ext cx="1875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Chebyshev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4974269" y="6281449"/>
            <a:ext cx="4169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This would happen more with gradient descent. This is illustrative.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6616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Handling Severe Nonlinearity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noProof="0" dirty="0" smtClean="0"/>
                  <a:t>Several algorithms that address this</a:t>
                </a:r>
              </a:p>
              <a:p>
                <a:r>
                  <a:rPr lang="en-US" noProof="0" dirty="0" smtClean="0"/>
                  <a:t>Levenberg-Marquardt</a:t>
                </a:r>
              </a:p>
              <a:p>
                <a:r>
                  <a:rPr lang="en-US" noProof="0" dirty="0" smtClean="0"/>
                  <a:t>Recall ordinary NLS</a:t>
                </a:r>
                <a:br>
                  <a:rPr lang="en-US" noProof="0" dirty="0" smtClean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noProof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800" b="1" i="1" noProof="0">
                            <a:latin typeface="Cambria Math"/>
                            <a:ea typeface="Cambria Math"/>
                          </a:rPr>
                          <m:t>𝑱</m:t>
                        </m:r>
                      </m:e>
                      <m:sup>
                        <m:r>
                          <a:rPr lang="en-US" sz="2800" b="1" i="1" noProof="0">
                            <a:latin typeface="Cambria Math"/>
                            <a:ea typeface="Cambria Math"/>
                          </a:rPr>
                          <m:t>𝑻</m:t>
                        </m:r>
                      </m:sup>
                    </m:sSup>
                    <m:r>
                      <a:rPr lang="en-US" sz="2800" b="1" i="1" noProof="0">
                        <a:latin typeface="Cambria Math"/>
                        <a:ea typeface="Cambria Math"/>
                      </a:rPr>
                      <m:t>𝑱</m:t>
                    </m:r>
                    <m:r>
                      <a:rPr lang="en-US" sz="2800" b="1" i="1" noProof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2800" b="1" i="1" noProof="0">
                        <a:latin typeface="Cambria Math"/>
                        <a:ea typeface="Cambria Math"/>
                      </a:rPr>
                      <m:t>𝒙</m:t>
                    </m:r>
                    <m:r>
                      <a:rPr lang="en-US" sz="2800" b="1" i="1" noProof="0"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en-US" sz="2800" b="1" i="1" noProof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800" b="1" i="1" noProof="0">
                            <a:latin typeface="Cambria Math"/>
                            <a:ea typeface="Cambria Math"/>
                          </a:rPr>
                          <m:t>𝑱</m:t>
                        </m:r>
                      </m:e>
                      <m:sup>
                        <m:r>
                          <a:rPr lang="en-US" sz="2800" b="1" i="1" noProof="0">
                            <a:latin typeface="Cambria Math"/>
                            <a:ea typeface="Cambria Math"/>
                          </a:rPr>
                          <m:t>𝑻</m:t>
                        </m:r>
                      </m:sup>
                    </m:sSup>
                    <m:r>
                      <a:rPr lang="en-US" sz="2800" b="1" i="1" noProof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2800" b="1" i="1" noProof="0">
                        <a:latin typeface="Cambria Math"/>
                        <a:ea typeface="Cambria Math"/>
                      </a:rPr>
                      <m:t>𝒃</m:t>
                    </m:r>
                  </m:oMath>
                </a14:m>
                <a:endParaRPr lang="en-US" sz="2800" noProof="0" dirty="0"/>
              </a:p>
              <a:p>
                <a:pPr lvl="1"/>
                <a:r>
                  <a:rPr lang="en-US" noProof="0" dirty="0" smtClean="0"/>
                  <a:t>We’re more or less doing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latin typeface="Cambria Math"/>
                          </a:rPr>
                          <m:t>𝑗</m:t>
                        </m:r>
                      </m:e>
                      <m:sup>
                        <m:r>
                          <a:rPr lang="en-US" b="0" i="1" noProof="0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b="0" i="1" noProof="0" smtClean="0">
                        <a:latin typeface="Cambria Math"/>
                      </a:rPr>
                      <m:t>𝑥</m:t>
                    </m:r>
                    <m:r>
                      <a:rPr lang="en-US" b="0" i="1" noProof="0" smtClean="0">
                        <a:latin typeface="Cambria Math"/>
                      </a:rPr>
                      <m:t>=</m:t>
                    </m:r>
                    <m:r>
                      <a:rPr lang="en-US" b="0" i="1" noProof="0" smtClean="0">
                        <a:latin typeface="Cambria Math"/>
                      </a:rPr>
                      <m:t>𝑗𝑏</m:t>
                    </m:r>
                  </m:oMath>
                </a14:m>
                <a:r>
                  <a:rPr lang="en-US" noProof="0" dirty="0" smtClean="0"/>
                  <a:t> ~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/>
                      </a:rPr>
                      <m:t>𝑗</m:t>
                    </m:r>
                    <m:r>
                      <a:rPr lang="en-US" i="1" noProof="0">
                        <a:latin typeface="Cambria Math"/>
                      </a:rPr>
                      <m:t>𝑥</m:t>
                    </m:r>
                    <m:r>
                      <a:rPr lang="en-US" i="1" noProof="0">
                        <a:latin typeface="Cambria Math"/>
                      </a:rPr>
                      <m:t>=</m:t>
                    </m:r>
                    <m:r>
                      <a:rPr lang="en-US" i="1" noProof="0">
                        <a:latin typeface="Cambria Math"/>
                      </a:rPr>
                      <m:t>𝑏</m:t>
                    </m:r>
                  </m:oMath>
                </a14:m>
                <a:endParaRPr lang="en-US" noProof="0" dirty="0" smtClean="0"/>
              </a:p>
              <a:p>
                <a:pPr lvl="1"/>
                <a:r>
                  <a:rPr lang="en-US" noProof="0" dirty="0" smtClean="0"/>
                  <a:t>We can control step size by magnitude of </a:t>
                </a:r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</a:rPr>
                      <m:t>𝑗</m:t>
                    </m:r>
                  </m:oMath>
                </a14:m>
                <a:endParaRPr lang="en-US" noProof="0" dirty="0" smtClean="0"/>
              </a:p>
              <a:p>
                <a:r>
                  <a:rPr lang="en-US" noProof="0" dirty="0" smtClean="0"/>
                  <a:t>Levenberg-Marquardt NLS</a:t>
                </a:r>
                <a:r>
                  <a:rPr lang="en-US" noProof="0" dirty="0"/>
                  <a:t/>
                </a:r>
                <a:br>
                  <a:rPr lang="en-US" noProof="0" dirty="0"/>
                </a:br>
                <a14:m>
                  <m:oMath xmlns:m="http://schemas.openxmlformats.org/officeDocument/2006/math">
                    <m:d>
                      <m:dPr>
                        <m:ctrlPr>
                          <a:rPr lang="en-US" b="1" i="1" noProof="0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1" i="1" noProof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1" i="1" noProof="0">
                                <a:latin typeface="Cambria Math"/>
                                <a:ea typeface="Cambria Math"/>
                              </a:rPr>
                              <m:t>𝑱</m:t>
                            </m:r>
                          </m:e>
                          <m:sup>
                            <m:r>
                              <a:rPr lang="en-US" b="1" i="1" noProof="0">
                                <a:latin typeface="Cambria Math"/>
                                <a:ea typeface="Cambria Math"/>
                              </a:rPr>
                              <m:t>𝑻</m:t>
                            </m:r>
                          </m:sup>
                        </m:sSup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𝑱</m:t>
                        </m:r>
                        <m:r>
                          <a:rPr lang="en-US" b="1" i="1" noProof="0" smtClean="0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𝛼</m:t>
                        </m:r>
                        <m:r>
                          <a:rPr lang="en-US" b="1" i="1" noProof="0" smtClean="0">
                            <a:latin typeface="Cambria Math"/>
                            <a:ea typeface="Cambria Math"/>
                          </a:rPr>
                          <m:t>𝑲</m:t>
                        </m:r>
                      </m:e>
                    </m:d>
                    <m:r>
                      <a:rPr lang="en-US" b="1" i="1" noProof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b="1" i="1" noProof="0">
                        <a:latin typeface="Cambria Math"/>
                        <a:ea typeface="Cambria Math"/>
                      </a:rPr>
                      <m:t>𝒙</m:t>
                    </m:r>
                    <m:r>
                      <a:rPr lang="en-US" b="1" i="1" noProof="0"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en-US" b="1" i="1" noProof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𝑱</m:t>
                        </m:r>
                      </m:e>
                      <m:sup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𝑻</m:t>
                        </m:r>
                      </m:sup>
                    </m:sSup>
                    <m:r>
                      <a:rPr lang="en-US" b="1" i="1" noProof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b="1" i="1" noProof="0">
                        <a:latin typeface="Cambria Math"/>
                        <a:ea typeface="Cambria Math"/>
                      </a:rPr>
                      <m:t>𝒃</m:t>
                    </m:r>
                  </m:oMath>
                </a14:m>
                <a:r>
                  <a:rPr lang="en-US" noProof="0" dirty="0" smtClean="0"/>
                  <a:t/>
                </a:r>
                <a:br>
                  <a:rPr lang="en-US" noProof="0" dirty="0" smtClean="0"/>
                </a:br>
                <a:r>
                  <a:rPr lang="en-US" noProof="0" dirty="0" smtClean="0"/>
                  <a:t>with common choices </a:t>
                </a:r>
                <a14:m>
                  <m:oMath xmlns:m="http://schemas.openxmlformats.org/officeDocument/2006/math">
                    <m:r>
                      <a:rPr lang="en-US" b="1" i="1" noProof="0" smtClean="0">
                        <a:latin typeface="Cambria Math"/>
                      </a:rPr>
                      <m:t>𝑲</m:t>
                    </m:r>
                    <m:r>
                      <a:rPr lang="en-US" b="0" i="1" noProof="0" smtClean="0">
                        <a:latin typeface="Cambria Math"/>
                      </a:rPr>
                      <m:t>=</m:t>
                    </m:r>
                    <m:r>
                      <a:rPr lang="en-US" b="1" i="1" noProof="0" smtClean="0">
                        <a:latin typeface="Cambria Math"/>
                      </a:rPr>
                      <m:t>𝑰</m:t>
                    </m:r>
                  </m:oMath>
                </a14:m>
                <a:r>
                  <a:rPr lang="en-US" noProof="0" dirty="0" smtClean="0"/>
                  <a:t> or </a:t>
                </a:r>
                <a14:m>
                  <m:oMath xmlns:m="http://schemas.openxmlformats.org/officeDocument/2006/math">
                    <m:r>
                      <a:rPr lang="en-US" b="1" i="1" noProof="0">
                        <a:latin typeface="Cambria Math"/>
                      </a:rPr>
                      <m:t>𝑲</m:t>
                    </m:r>
                    <m:r>
                      <a:rPr lang="en-US" i="1" noProof="0">
                        <a:latin typeface="Cambria Math"/>
                      </a:rPr>
                      <m:t>=</m:t>
                    </m:r>
                    <m:r>
                      <m:rPr>
                        <m:nor/>
                      </m:rPr>
                      <a:rPr lang="en-US" b="0" i="0" noProof="0" smtClean="0">
                        <a:latin typeface="Cambria Math"/>
                      </a:rPr>
                      <m:t>diag</m:t>
                    </m:r>
                    <m:d>
                      <m:dPr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1" i="1" noProof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1" i="1" noProof="0">
                                <a:latin typeface="Cambria Math"/>
                                <a:ea typeface="Cambria Math"/>
                              </a:rPr>
                              <m:t>𝑱</m:t>
                            </m:r>
                          </m:e>
                          <m:sup>
                            <m:r>
                              <a:rPr lang="en-US" b="1" i="1" noProof="0">
                                <a:latin typeface="Cambria Math"/>
                                <a:ea typeface="Cambria Math"/>
                              </a:rPr>
                              <m:t>𝑻</m:t>
                            </m:r>
                          </m:sup>
                        </m:sSup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𝑱</m:t>
                        </m:r>
                      </m:e>
                    </m:d>
                  </m:oMath>
                </a14:m>
                <a:endParaRPr lang="en-US" noProof="0" dirty="0" smtClean="0"/>
              </a:p>
              <a:p>
                <a:r>
                  <a:rPr lang="en-US" noProof="0" dirty="0" smtClean="0"/>
                  <a:t>Changing the value of </a:t>
                </a:r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  <a:ea typeface="Cambria Math"/>
                      </a:rPr>
                      <m:t>𝛼</m:t>
                    </m:r>
                  </m:oMath>
                </a14:m>
                <a:r>
                  <a:rPr lang="en-US" noProof="0" dirty="0" smtClean="0"/>
                  <a:t> inversely proportionally controls step size and </a:t>
                </a:r>
                <a:r>
                  <a:rPr lang="en-US" i="1" noProof="0" dirty="0" smtClean="0"/>
                  <a:t>direction </a:t>
                </a:r>
                <a:r>
                  <a:rPr lang="en-US" noProof="0" dirty="0" smtClean="0"/>
                  <a:t>choosing between GN and steepest descent</a:t>
                </a:r>
                <a:endParaRPr lang="en-US" i="1" noProof="0" dirty="0"/>
              </a:p>
              <a:p>
                <a:endParaRPr lang="en-US" noProof="0" dirty="0"/>
              </a:p>
              <a:p>
                <a:endParaRPr lang="en-US" noProof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329" t="-1144" b="-10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6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noProof="0" dirty="0" smtClean="0"/>
              <a:t>Gauss &amp; Newton Descending a Really Steep Gradient, Holding Hands</a:t>
            </a:r>
            <a:endParaRPr lang="en-US" sz="1700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GN typically</a:t>
            </a:r>
            <a:br>
              <a:rPr lang="en-US" noProof="0" dirty="0" smtClean="0"/>
            </a:br>
            <a:r>
              <a:rPr lang="en-US" noProof="0" dirty="0" smtClean="0"/>
              <a:t>converges faster</a:t>
            </a:r>
          </a:p>
          <a:p>
            <a:r>
              <a:rPr lang="en-US" noProof="0" dirty="0" smtClean="0"/>
              <a:t>GD less prone</a:t>
            </a:r>
            <a:br>
              <a:rPr lang="en-US" noProof="0" dirty="0" smtClean="0"/>
            </a:br>
            <a:r>
              <a:rPr lang="en-US" noProof="0" dirty="0" smtClean="0"/>
              <a:t>to get stuck but</a:t>
            </a:r>
            <a:br>
              <a:rPr lang="en-US" noProof="0" dirty="0" smtClean="0"/>
            </a:br>
            <a:r>
              <a:rPr lang="en-US" noProof="0" dirty="0" smtClean="0"/>
              <a:t>tends to zigzag</a:t>
            </a:r>
            <a:br>
              <a:rPr lang="en-US" noProof="0" dirty="0" smtClean="0"/>
            </a:br>
            <a:r>
              <a:rPr lang="en-US" noProof="0" dirty="0" smtClean="0"/>
              <a:t>a lot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20482" name="Picture 2" descr="File:Newton optimization vs grad descent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758" y="667512"/>
            <a:ext cx="49625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74336" y="3447288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glow rad="1270000">
                    <a:schemeClr val="accent3">
                      <a:satMod val="175000"/>
                      <a:alpha val="80000"/>
                    </a:schemeClr>
                  </a:glow>
                </a:effectLst>
              </a:rPr>
              <a:t>GN</a:t>
            </a:r>
            <a:endParaRPr lang="en-US" b="1" dirty="0">
              <a:effectLst>
                <a:glow rad="1270000">
                  <a:schemeClr val="accent3">
                    <a:satMod val="175000"/>
                    <a:alpha val="80000"/>
                  </a:schemeClr>
                </a:glo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0256" y="4370832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glow rad="1270000">
                    <a:schemeClr val="accent3">
                      <a:satMod val="175000"/>
                      <a:alpha val="80000"/>
                    </a:schemeClr>
                  </a:glow>
                </a:effectLst>
              </a:rPr>
              <a:t>GD</a:t>
            </a:r>
            <a:endParaRPr lang="en-US" b="1" dirty="0">
              <a:effectLst>
                <a:glow rad="1270000">
                  <a:schemeClr val="accent3">
                    <a:satMod val="175000"/>
                    <a:alpha val="8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75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noProof="0" dirty="0" smtClean="0"/>
              <a:t>Gauss &amp; Newton Descending a Really Steep Gradient, Holding Hands</a:t>
            </a:r>
            <a:endParaRPr lang="en-US" sz="1700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GN typically</a:t>
            </a:r>
            <a:br>
              <a:rPr lang="en-US" noProof="0" dirty="0" smtClean="0"/>
            </a:br>
            <a:r>
              <a:rPr lang="en-US" noProof="0" dirty="0" smtClean="0"/>
              <a:t>converges faster</a:t>
            </a:r>
          </a:p>
          <a:p>
            <a:r>
              <a:rPr lang="en-US" noProof="0" dirty="0" smtClean="0"/>
              <a:t>GD less prone</a:t>
            </a:r>
            <a:br>
              <a:rPr lang="en-US" noProof="0" dirty="0" smtClean="0"/>
            </a:br>
            <a:r>
              <a:rPr lang="en-US" noProof="0" dirty="0" smtClean="0"/>
              <a:t>to get stuck but</a:t>
            </a:r>
            <a:br>
              <a:rPr lang="en-US" noProof="0" dirty="0" smtClean="0"/>
            </a:br>
            <a:r>
              <a:rPr lang="en-US" noProof="0" dirty="0" smtClean="0"/>
              <a:t>tends to zigzag</a:t>
            </a:r>
            <a:br>
              <a:rPr lang="en-US" noProof="0" dirty="0" smtClean="0"/>
            </a:br>
            <a:r>
              <a:rPr lang="en-US" noProof="0" dirty="0" smtClean="0"/>
              <a:t>a lot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grpSp>
        <p:nvGrpSpPr>
          <p:cNvPr id="22" name="Skupina 21"/>
          <p:cNvGrpSpPr/>
          <p:nvPr/>
        </p:nvGrpSpPr>
        <p:grpSpPr>
          <a:xfrm>
            <a:off x="3913758" y="667512"/>
            <a:ext cx="4962525" cy="5715000"/>
            <a:chOff x="3913758" y="667512"/>
            <a:chExt cx="4962525" cy="5715000"/>
          </a:xfrm>
        </p:grpSpPr>
        <p:pic>
          <p:nvPicPr>
            <p:cNvPr id="20482" name="Picture 2" descr="File:Newton optimization vs grad descent.sv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3758" y="667512"/>
              <a:ext cx="4962525" cy="57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Přímá spojnice 8"/>
            <p:cNvCxnSpPr/>
            <p:nvPr/>
          </p:nvCxnSpPr>
          <p:spPr bwMode="auto">
            <a:xfrm flipV="1">
              <a:off x="5431971" y="4370832"/>
              <a:ext cx="1273629" cy="1039369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3">
                  <a:satMod val="175000"/>
                  <a:alpha val="93000"/>
                </a:schemeClr>
              </a:glow>
            </a:effectLst>
            <a:extLst/>
          </p:spPr>
        </p:cxnSp>
        <p:cxnSp>
          <p:nvCxnSpPr>
            <p:cNvPr id="12" name="Přímá spojnice 11"/>
            <p:cNvCxnSpPr/>
            <p:nvPr/>
          </p:nvCxnSpPr>
          <p:spPr bwMode="auto">
            <a:xfrm flipH="1" flipV="1">
              <a:off x="6193971" y="3678120"/>
              <a:ext cx="511630" cy="692713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3">
                  <a:satMod val="175000"/>
                  <a:alpha val="93000"/>
                </a:schemeClr>
              </a:glow>
            </a:effectLst>
            <a:extLst/>
          </p:spPr>
        </p:cxnSp>
        <p:cxnSp>
          <p:nvCxnSpPr>
            <p:cNvPr id="14" name="Přímá spojnice 13"/>
            <p:cNvCxnSpPr/>
            <p:nvPr/>
          </p:nvCxnSpPr>
          <p:spPr bwMode="auto">
            <a:xfrm flipV="1">
              <a:off x="6193971" y="3233057"/>
              <a:ext cx="426285" cy="445063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3">
                  <a:satMod val="175000"/>
                  <a:alpha val="93000"/>
                </a:schemeClr>
              </a:glow>
            </a:effectLst>
            <a:extLst/>
          </p:spPr>
        </p:cxnSp>
        <p:cxnSp>
          <p:nvCxnSpPr>
            <p:cNvPr id="16" name="Přímá spojnice 15"/>
            <p:cNvCxnSpPr/>
            <p:nvPr/>
          </p:nvCxnSpPr>
          <p:spPr bwMode="auto">
            <a:xfrm flipH="1" flipV="1">
              <a:off x="6351814" y="2939143"/>
              <a:ext cx="268442" cy="293914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3">
                  <a:satMod val="175000"/>
                  <a:alpha val="93000"/>
                </a:schemeClr>
              </a:glow>
            </a:effectLst>
            <a:extLst/>
          </p:spPr>
        </p:cxnSp>
      </p:grpSp>
      <p:grpSp>
        <p:nvGrpSpPr>
          <p:cNvPr id="32" name="Skupina 31"/>
          <p:cNvGrpSpPr/>
          <p:nvPr/>
        </p:nvGrpSpPr>
        <p:grpSpPr>
          <a:xfrm>
            <a:off x="4974336" y="2939142"/>
            <a:ext cx="2327517" cy="2471058"/>
            <a:chOff x="4974336" y="2939142"/>
            <a:chExt cx="2327517" cy="2471058"/>
          </a:xfrm>
        </p:grpSpPr>
        <p:cxnSp>
          <p:nvCxnSpPr>
            <p:cNvPr id="25" name="Přímá spojnice 24"/>
            <p:cNvCxnSpPr/>
            <p:nvPr/>
          </p:nvCxnSpPr>
          <p:spPr bwMode="auto">
            <a:xfrm flipH="1" flipV="1">
              <a:off x="6193971" y="3678119"/>
              <a:ext cx="511630" cy="692713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cxnSp>
          <p:nvCxnSpPr>
            <p:cNvPr id="26" name="Přímá spojnice 25"/>
            <p:cNvCxnSpPr/>
            <p:nvPr/>
          </p:nvCxnSpPr>
          <p:spPr bwMode="auto">
            <a:xfrm flipV="1">
              <a:off x="6193971" y="3233056"/>
              <a:ext cx="426285" cy="445063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cxnSp>
          <p:nvCxnSpPr>
            <p:cNvPr id="27" name="Přímá spojnice 26"/>
            <p:cNvCxnSpPr/>
            <p:nvPr/>
          </p:nvCxnSpPr>
          <p:spPr bwMode="auto">
            <a:xfrm flipH="1" flipV="1">
              <a:off x="6351814" y="2939142"/>
              <a:ext cx="268442" cy="293914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cxnSp>
          <p:nvCxnSpPr>
            <p:cNvPr id="29" name="Přímá spojnice 28"/>
            <p:cNvCxnSpPr/>
            <p:nvPr/>
          </p:nvCxnSpPr>
          <p:spPr bwMode="auto">
            <a:xfrm flipV="1">
              <a:off x="5431971" y="3331029"/>
              <a:ext cx="413658" cy="2079171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/>
          </p:spPr>
        </p:cxnSp>
        <p:cxnSp>
          <p:nvCxnSpPr>
            <p:cNvPr id="31" name="Přímá spojnice 30"/>
            <p:cNvCxnSpPr/>
            <p:nvPr/>
          </p:nvCxnSpPr>
          <p:spPr bwMode="auto">
            <a:xfrm flipV="1">
              <a:off x="5845629" y="2939142"/>
              <a:ext cx="506185" cy="391887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/>
          </p:spPr>
        </p:cxnSp>
        <p:sp>
          <p:nvSpPr>
            <p:cNvPr id="35" name="TextBox 5"/>
            <p:cNvSpPr txBox="1"/>
            <p:nvPr/>
          </p:nvSpPr>
          <p:spPr>
            <a:xfrm>
              <a:off x="4974336" y="3447288"/>
              <a:ext cx="6799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effectLst>
                    <a:glow rad="1270000">
                      <a:schemeClr val="accent3">
                        <a:satMod val="175000"/>
                        <a:alpha val="80000"/>
                      </a:schemeClr>
                    </a:glow>
                  </a:effectLst>
                </a:rPr>
                <a:t>GN</a:t>
              </a:r>
              <a:endParaRPr lang="en-US" b="1" dirty="0">
                <a:effectLst>
                  <a:glow rad="1270000">
                    <a:schemeClr val="accent3">
                      <a:satMod val="175000"/>
                      <a:alpha val="80000"/>
                    </a:schemeClr>
                  </a:glow>
                </a:effectLst>
              </a:endParaRPr>
            </a:p>
          </p:txBody>
        </p:sp>
        <p:sp>
          <p:nvSpPr>
            <p:cNvPr id="36" name="TextBox 7"/>
            <p:cNvSpPr txBox="1"/>
            <p:nvPr/>
          </p:nvSpPr>
          <p:spPr>
            <a:xfrm>
              <a:off x="6620256" y="4370832"/>
              <a:ext cx="6815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effectLst>
                    <a:glow rad="1270000">
                      <a:schemeClr val="accent3">
                        <a:satMod val="175000"/>
                        <a:alpha val="80000"/>
                      </a:schemeClr>
                    </a:glow>
                  </a:effectLst>
                </a:rPr>
                <a:t>GD</a:t>
              </a:r>
              <a:endParaRPr lang="en-US" b="1" dirty="0">
                <a:effectLst>
                  <a:glow rad="1270000">
                    <a:schemeClr val="accent3">
                      <a:satMod val="175000"/>
                      <a:alpha val="80000"/>
                    </a:schemeClr>
                  </a:glow>
                </a:effectLst>
              </a:endParaRPr>
            </a:p>
          </p:txBody>
        </p:sp>
        <p:cxnSp>
          <p:nvCxnSpPr>
            <p:cNvPr id="24" name="Přímá spojnice 23"/>
            <p:cNvCxnSpPr/>
            <p:nvPr/>
          </p:nvCxnSpPr>
          <p:spPr bwMode="auto">
            <a:xfrm flipV="1">
              <a:off x="5431971" y="4370831"/>
              <a:ext cx="1273629" cy="1039369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cxnSp>
          <p:nvCxnSpPr>
            <p:cNvPr id="37" name="Přímá spojnice 36"/>
            <p:cNvCxnSpPr/>
            <p:nvPr/>
          </p:nvCxnSpPr>
          <p:spPr bwMode="auto">
            <a:xfrm flipV="1">
              <a:off x="5431971" y="3331029"/>
              <a:ext cx="413658" cy="2079171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2"/>
              </a:outerShdw>
            </a:effectLst>
            <a:extLst/>
          </p:spPr>
        </p:cxnSp>
        <p:cxnSp>
          <p:nvCxnSpPr>
            <p:cNvPr id="38" name="Přímá spojnice 37"/>
            <p:cNvCxnSpPr/>
            <p:nvPr/>
          </p:nvCxnSpPr>
          <p:spPr bwMode="auto">
            <a:xfrm flipV="1">
              <a:off x="5845629" y="2939142"/>
              <a:ext cx="506185" cy="391887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2"/>
              </a:outerShdw>
            </a:effectLst>
            <a:extLst/>
          </p:spPr>
        </p:cxnSp>
      </p:grpSp>
    </p:spTree>
    <p:extLst>
      <p:ext uri="{BB962C8B-B14F-4D97-AF65-F5344CB8AC3E}">
        <p14:creationId xmlns:p14="http://schemas.microsoft.com/office/powerpoint/2010/main" val="218442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Effects of Levenberg-Marquardt Damping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0825" y="765175"/>
            <a:ext cx="8713788" cy="5727065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  <a:tabLst>
                <a:tab pos="3319463" algn="l"/>
              </a:tabLst>
            </a:pPr>
            <a:r>
              <a:rPr lang="en-US" sz="1100" noProof="0" dirty="0" smtClean="0"/>
              <a:t>O = [0 1; 1 3; 2 3; 3 7];	</a:t>
            </a:r>
            <a:r>
              <a:rPr lang="en-US" sz="1100" noProof="0" dirty="0" smtClean="0">
                <a:solidFill>
                  <a:srgbClr val="00B050"/>
                </a:solidFill>
              </a:rPr>
              <a:t>% we are trying to estimate </a:t>
            </a:r>
            <a:r>
              <a:rPr lang="en-US" sz="1100" b="1" noProof="0" dirty="0" smtClean="0">
                <a:solidFill>
                  <a:srgbClr val="00B050"/>
                </a:solidFill>
              </a:rPr>
              <a:t>b</a:t>
            </a:r>
            <a:r>
              <a:rPr lang="en-US" sz="1100" noProof="0" dirty="0" smtClean="0">
                <a:solidFill>
                  <a:srgbClr val="00B050"/>
                </a:solidFill>
              </a:rPr>
              <a:t> = p + </a:t>
            </a:r>
            <a:r>
              <a:rPr lang="en-US" sz="1100" noProof="0" dirty="0" err="1" smtClean="0">
                <a:solidFill>
                  <a:srgbClr val="00B050"/>
                </a:solidFill>
              </a:rPr>
              <a:t>pq</a:t>
            </a:r>
            <a:r>
              <a:rPr lang="en-US" sz="1100" b="1" noProof="0" dirty="0" err="1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 + pqr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^2</a:t>
            </a: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  <a:tabLst>
                <a:tab pos="3319463" algn="l"/>
              </a:tabLst>
            </a:pPr>
            <a:r>
              <a:rPr lang="en-US" sz="1100" noProof="0" dirty="0" smtClean="0">
                <a:solidFill>
                  <a:srgbClr val="00B050"/>
                </a:solidFill>
              </a:rPr>
              <a:t>% observations of some 1D function	% where </a:t>
            </a:r>
            <a:r>
              <a:rPr lang="en-US" sz="1100" b="1" noProof="0" dirty="0" smtClean="0">
                <a:solidFill>
                  <a:srgbClr val="00B050"/>
                </a:solidFill>
              </a:rPr>
              <a:t>x</a:t>
            </a:r>
            <a:r>
              <a:rPr lang="en-US" sz="1100" noProof="0" dirty="0" smtClean="0">
                <a:solidFill>
                  <a:srgbClr val="00B050"/>
                </a:solidFill>
              </a:rPr>
              <a:t> = [p q r] is our unknown</a:t>
            </a:r>
          </a:p>
          <a:p>
            <a:pPr marL="0" indent="0">
              <a:lnSpc>
                <a:spcPct val="80000"/>
              </a:lnSpc>
              <a:buNone/>
              <a:tabLst>
                <a:tab pos="3319463" algn="l"/>
              </a:tabLst>
            </a:pPr>
            <a:r>
              <a:rPr lang="en-US" sz="1100" noProof="0" dirty="0" smtClean="0">
                <a:solidFill>
                  <a:srgbClr val="00B050"/>
                </a:solidFill>
              </a:rPr>
              <a:t>% O is vector of pairs arg. 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 and desired fit </a:t>
            </a:r>
            <a:r>
              <a:rPr lang="en-US" sz="1100" b="1" noProof="0" dirty="0" smtClean="0">
                <a:solidFill>
                  <a:srgbClr val="00B050"/>
                </a:solidFill>
              </a:rPr>
              <a:t>b</a:t>
            </a:r>
            <a:r>
              <a:rPr lang="en-US" sz="1100" noProof="0" dirty="0" smtClean="0">
                <a:solidFill>
                  <a:srgbClr val="00B050"/>
                </a:solidFill>
              </a:rPr>
              <a:t>	% h(</a:t>
            </a:r>
            <a:r>
              <a:rPr lang="en-US" sz="1100" b="1" noProof="0" dirty="0" smtClean="0">
                <a:solidFill>
                  <a:srgbClr val="00B050"/>
                </a:solidFill>
              </a:rPr>
              <a:t>x</a:t>
            </a:r>
            <a:r>
              <a:rPr lang="en-US" sz="1100" noProof="0" dirty="0" smtClean="0">
                <a:solidFill>
                  <a:srgbClr val="00B050"/>
                </a:solidFill>
              </a:rPr>
              <a:t>) = p + </a:t>
            </a:r>
            <a:r>
              <a:rPr lang="en-US" sz="1100" noProof="0" dirty="0" err="1" smtClean="0">
                <a:solidFill>
                  <a:srgbClr val="00B050"/>
                </a:solidFill>
              </a:rPr>
              <a:t>pq</a:t>
            </a:r>
            <a:r>
              <a:rPr lang="en-US" sz="1100" b="1" noProof="0" dirty="0" err="1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 + pqr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^2, J = dh(</a:t>
            </a:r>
            <a:r>
              <a:rPr lang="en-US" sz="1100" b="1" noProof="0" dirty="0" smtClean="0">
                <a:solidFill>
                  <a:srgbClr val="00B050"/>
                </a:solidFill>
              </a:rPr>
              <a:t>x</a:t>
            </a:r>
            <a:r>
              <a:rPr lang="en-US" sz="1100" noProof="0" dirty="0" smtClean="0">
                <a:solidFill>
                  <a:srgbClr val="00B050"/>
                </a:solidFill>
              </a:rPr>
              <a:t>) / d</a:t>
            </a:r>
            <a:r>
              <a:rPr lang="en-US" sz="1100" b="1" noProof="0" dirty="0" smtClean="0">
                <a:solidFill>
                  <a:srgbClr val="00B050"/>
                </a:solidFill>
              </a:rPr>
              <a:t>x</a:t>
            </a:r>
            <a:r>
              <a:rPr lang="en-US" sz="1100" noProof="0" dirty="0" smtClean="0">
                <a:solidFill>
                  <a:srgbClr val="00B050"/>
                </a:solidFill>
              </a:rPr>
              <a:t> = [1+q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+qr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^2, p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+pr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^2, q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^2]</a:t>
            </a:r>
          </a:p>
          <a:p>
            <a:pPr marL="0" indent="0">
              <a:lnSpc>
                <a:spcPct val="80000"/>
              </a:lnSpc>
              <a:buNone/>
              <a:tabLst>
                <a:tab pos="3319463" algn="l"/>
              </a:tabLst>
            </a:pPr>
            <a:r>
              <a:rPr lang="en-US" sz="1100" noProof="0" dirty="0" smtClean="0"/>
              <a:t>	</a:t>
            </a:r>
            <a:r>
              <a:rPr lang="en-US" sz="1100" noProof="0" dirty="0" smtClean="0">
                <a:solidFill>
                  <a:srgbClr val="00B050"/>
                </a:solidFill>
              </a:rPr>
              <a:t>% we use this parameterization to make it nonlinear (would work with linear</a:t>
            </a:r>
          </a:p>
          <a:p>
            <a:pPr marL="0" indent="0">
              <a:lnSpc>
                <a:spcPct val="80000"/>
              </a:lnSpc>
              <a:buNone/>
              <a:tabLst>
                <a:tab pos="3319463" algn="l"/>
              </a:tabLst>
            </a:pPr>
            <a:r>
              <a:rPr lang="en-US" sz="1100" b="1" noProof="0" dirty="0" smtClean="0"/>
              <a:t>x</a:t>
            </a:r>
            <a:r>
              <a:rPr lang="en-US" sz="1100" noProof="0" dirty="0" smtClean="0"/>
              <a:t> = [1 -1 -.1]';	</a:t>
            </a:r>
            <a:r>
              <a:rPr lang="en-US" sz="1100" noProof="0" dirty="0" smtClean="0">
                <a:solidFill>
                  <a:srgbClr val="00B050"/>
                </a:solidFill>
              </a:rPr>
              <a:t>% too but would be able to optimize in a single step, which would be boring)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>
                <a:solidFill>
                  <a:srgbClr val="00B050"/>
                </a:solidFill>
              </a:rPr>
              <a:t>% guess </a:t>
            </a:r>
            <a:r>
              <a:rPr lang="en-US" sz="1100" baseline="30000" noProof="0" dirty="0" smtClean="0">
                <a:solidFill>
                  <a:srgbClr val="00B050"/>
                </a:solidFill>
              </a:rPr>
              <a:t>0</a:t>
            </a:r>
            <a:r>
              <a:rPr lang="en-US" sz="1100" b="1" noProof="0" dirty="0" smtClean="0">
                <a:solidFill>
                  <a:srgbClr val="00B050"/>
                </a:solidFill>
              </a:rPr>
              <a:t>x</a:t>
            </a:r>
            <a:r>
              <a:rPr lang="en-US" sz="1100" noProof="0" dirty="0" smtClean="0">
                <a:solidFill>
                  <a:srgbClr val="00B050"/>
                </a:solidFill>
              </a:rPr>
              <a:t> (deliberately a bad guess, to take a few steps)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plot(O(:, 1), O(:, 2), </a:t>
            </a:r>
            <a:r>
              <a:rPr lang="en-US" sz="1100" noProof="0" dirty="0" smtClean="0">
                <a:solidFill>
                  <a:srgbClr val="C00000"/>
                </a:solidFill>
              </a:rPr>
              <a:t>'*k'</a:t>
            </a:r>
            <a:r>
              <a:rPr lang="en-US" sz="1100" noProof="0" dirty="0" smtClean="0"/>
              <a:t>)</a:t>
            </a:r>
            <a:r>
              <a:rPr lang="en-US" sz="1100" noProof="0" dirty="0" smtClean="0">
                <a:solidFill>
                  <a:srgbClr val="00B050"/>
                </a:solidFill>
              </a:rPr>
              <a:t> % plot 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-s, </a:t>
            </a:r>
            <a:r>
              <a:rPr lang="en-US" sz="1100" b="1" noProof="0" dirty="0" smtClean="0">
                <a:solidFill>
                  <a:srgbClr val="00B050"/>
                </a:solidFill>
              </a:rPr>
              <a:t>b</a:t>
            </a:r>
            <a:r>
              <a:rPr lang="en-US" sz="1100" noProof="0" dirty="0" smtClean="0">
                <a:solidFill>
                  <a:srgbClr val="00B050"/>
                </a:solidFill>
              </a:rPr>
              <a:t>-s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hold </a:t>
            </a:r>
            <a:r>
              <a:rPr lang="en-US" sz="1100" noProof="0" dirty="0" smtClean="0">
                <a:solidFill>
                  <a:srgbClr val="C00000"/>
                </a:solidFill>
              </a:rPr>
              <a:t>on</a:t>
            </a: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xx = </a:t>
            </a:r>
            <a:r>
              <a:rPr lang="en-US" sz="1100" noProof="0" dirty="0" err="1" smtClean="0"/>
              <a:t>linspace</a:t>
            </a:r>
            <a:r>
              <a:rPr lang="en-US" sz="1100" noProof="0" dirty="0" smtClean="0"/>
              <a:t>(min(O(:, 1)) - .5, max(O(:, 1)) + .5);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>
                <a:solidFill>
                  <a:srgbClr val="0070C0"/>
                </a:solidFill>
              </a:rPr>
              <a:t>for</a:t>
            </a:r>
            <a:r>
              <a:rPr lang="en-US" sz="1100" noProof="0" dirty="0" smtClean="0"/>
              <a:t> </a:t>
            </a:r>
            <a:r>
              <a:rPr lang="en-US" sz="1100" noProof="0" dirty="0" err="1" smtClean="0"/>
              <a:t>i</a:t>
            </a:r>
            <a:r>
              <a:rPr lang="en-US" sz="1100" noProof="0" dirty="0" smtClean="0"/>
              <a:t> = 1:</a:t>
            </a:r>
            <a:r>
              <a:rPr lang="en-US" sz="1100" b="1" noProof="0" dirty="0" smtClean="0">
                <a:solidFill>
                  <a:srgbClr val="FF0000"/>
                </a:solidFill>
              </a:rPr>
              <a:t>100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</a:t>
            </a:r>
            <a:r>
              <a:rPr lang="en-US" sz="1100" noProof="0" dirty="0" err="1" smtClean="0"/>
              <a:t>yy</a:t>
            </a:r>
            <a:r>
              <a:rPr lang="en-US" sz="1100" noProof="0" dirty="0" smtClean="0"/>
              <a:t> =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xx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(3) * (xx.^2);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plot(xx, </a:t>
            </a:r>
            <a:r>
              <a:rPr lang="en-US" sz="1100" noProof="0" dirty="0" err="1" smtClean="0"/>
              <a:t>yy</a:t>
            </a:r>
            <a:r>
              <a:rPr lang="en-US" sz="1100" noProof="0" dirty="0" smtClean="0"/>
              <a:t>, </a:t>
            </a:r>
            <a:r>
              <a:rPr lang="en-US" sz="1100" noProof="0" dirty="0" smtClean="0">
                <a:solidFill>
                  <a:srgbClr val="C00000"/>
                </a:solidFill>
              </a:rPr>
              <a:t>'-b'</a:t>
            </a:r>
            <a:r>
              <a:rPr lang="en-US" sz="1100" noProof="0" dirty="0" smtClean="0"/>
              <a:t>) </a:t>
            </a:r>
            <a:r>
              <a:rPr lang="en-US" sz="1100" noProof="0" dirty="0" smtClean="0">
                <a:solidFill>
                  <a:srgbClr val="00B050"/>
                </a:solidFill>
              </a:rPr>
              <a:t>% plot the initial guess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>
                <a:solidFill>
                  <a:srgbClr val="00B050"/>
                </a:solidFill>
              </a:rPr>
              <a:t>    % evaluate the initial guess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J = [1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O(:, 1)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(3) * O(:, 1).^2, ...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   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O(:, 1)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(3) * O(:, 1).^2,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O(:, 1).^2];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</a:t>
            </a:r>
            <a:r>
              <a:rPr lang="en-US" sz="1100" noProof="0" dirty="0" smtClean="0">
                <a:solidFill>
                  <a:srgbClr val="00B050"/>
                </a:solidFill>
              </a:rPr>
              <a:t>% calculate the Jacobian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</a:t>
            </a:r>
            <a:r>
              <a:rPr lang="en-US" sz="1100" noProof="0" dirty="0" err="1" smtClean="0"/>
              <a:t>d</a:t>
            </a:r>
            <a:r>
              <a:rPr lang="en-US" sz="1100" b="1" noProof="0" dirty="0" err="1" smtClean="0"/>
              <a:t>b</a:t>
            </a:r>
            <a:r>
              <a:rPr lang="en-US" sz="1100" noProof="0" dirty="0" smtClean="0"/>
              <a:t> = O(:,2) -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- O(:,1)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- O(:,1).^2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(3);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</a:t>
            </a:r>
            <a:r>
              <a:rPr lang="en-US" sz="1100" noProof="0" dirty="0" smtClean="0">
                <a:solidFill>
                  <a:srgbClr val="00B050"/>
                </a:solidFill>
              </a:rPr>
              <a:t>% calculate current error vector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d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 = (J' * J + </a:t>
            </a:r>
            <a:r>
              <a:rPr lang="en-US" sz="1100" b="1" noProof="0" dirty="0" smtClean="0">
                <a:solidFill>
                  <a:srgbClr val="FF0000"/>
                </a:solidFill>
              </a:rPr>
              <a:t>0 * eye(size(J, 2))</a:t>
            </a:r>
            <a:r>
              <a:rPr lang="en-US" sz="1100" noProof="0" dirty="0" smtClean="0"/>
              <a:t>) \ J' * </a:t>
            </a:r>
            <a:r>
              <a:rPr lang="en-US" sz="1100" noProof="0" dirty="0" err="1" smtClean="0"/>
              <a:t>db</a:t>
            </a:r>
            <a:r>
              <a:rPr lang="en-US" sz="1100" noProof="0" dirty="0" smtClean="0"/>
              <a:t>; </a:t>
            </a:r>
            <a:r>
              <a:rPr lang="en-US" sz="1100" noProof="0" dirty="0" err="1" smtClean="0"/>
              <a:t>norm_dx</a:t>
            </a:r>
            <a:r>
              <a:rPr lang="en-US" sz="1100" noProof="0" dirty="0" smtClean="0"/>
              <a:t> = norm(d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>
                <a:solidFill>
                  <a:srgbClr val="00B050"/>
                </a:solidFill>
              </a:rPr>
              <a:t>    % solve 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 smtClean="0">
              <a:solidFill>
                <a:srgbClr val="00B05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>
                <a:solidFill>
                  <a:srgbClr val="00B050"/>
                </a:solidFill>
              </a:rPr>
              <a:t>    </a:t>
            </a:r>
            <a:r>
              <a:rPr lang="en-US" sz="1100" noProof="0" dirty="0" smtClean="0">
                <a:solidFill>
                  <a:srgbClr val="0070C0"/>
                </a:solidFill>
              </a:rPr>
              <a:t>if</a:t>
            </a:r>
            <a:r>
              <a:rPr lang="en-US" sz="1100" noProof="0" dirty="0" smtClean="0"/>
              <a:t>(</a:t>
            </a:r>
            <a:r>
              <a:rPr lang="en-US" sz="1100" noProof="0" dirty="0" err="1" smtClean="0"/>
              <a:t>norm_dx</a:t>
            </a:r>
            <a:r>
              <a:rPr lang="en-US" sz="1100" noProof="0" dirty="0" smtClean="0"/>
              <a:t> &lt; 1e-6)</a:t>
            </a:r>
            <a:r>
              <a:rPr lang="en-US" sz="1100" noProof="0" dirty="0" smtClean="0">
                <a:solidFill>
                  <a:srgbClr val="00B050"/>
                </a:solidFill>
              </a:rPr>
              <a:t> % see if we optimize</a:t>
            </a: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    </a:t>
            </a:r>
            <a:r>
              <a:rPr lang="en-US" sz="1100" noProof="0" dirty="0" smtClean="0">
                <a:solidFill>
                  <a:srgbClr val="0070C0"/>
                </a:solidFill>
              </a:rPr>
              <a:t>break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</a:t>
            </a:r>
            <a:r>
              <a:rPr lang="en-US" sz="1100" noProof="0" dirty="0" smtClean="0">
                <a:solidFill>
                  <a:srgbClr val="0070C0"/>
                </a:solidFill>
              </a:rPr>
              <a:t>end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 =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 + d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 </a:t>
            </a:r>
            <a:r>
              <a:rPr lang="en-US" sz="1100" noProof="0" dirty="0" smtClean="0">
                <a:solidFill>
                  <a:srgbClr val="00B050"/>
                </a:solidFill>
              </a:rPr>
              <a:t>% increment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>
                <a:solidFill>
                  <a:srgbClr val="0070C0"/>
                </a:solidFill>
              </a:rPr>
              <a:t>end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 smtClean="0">
              <a:solidFill>
                <a:srgbClr val="0070C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err="1" smtClean="0"/>
              <a:t>yy</a:t>
            </a:r>
            <a:r>
              <a:rPr lang="en-US" sz="1100" noProof="0" dirty="0" smtClean="0"/>
              <a:t> =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xx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(3) * (xx.^2);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plot(xx, </a:t>
            </a:r>
            <a:r>
              <a:rPr lang="en-US" sz="1100" noProof="0" dirty="0" err="1" smtClean="0"/>
              <a:t>yy</a:t>
            </a:r>
            <a:r>
              <a:rPr lang="en-US" sz="1100" noProof="0" dirty="0" smtClean="0"/>
              <a:t>, </a:t>
            </a:r>
            <a:r>
              <a:rPr lang="en-US" sz="1100" noProof="0" dirty="0" smtClean="0">
                <a:solidFill>
                  <a:srgbClr val="C00000"/>
                </a:solidFill>
              </a:rPr>
              <a:t>'-r'</a:t>
            </a:r>
            <a:r>
              <a:rPr lang="en-US" sz="1100" noProof="0" dirty="0" smtClean="0"/>
              <a:t>) </a:t>
            </a:r>
            <a:r>
              <a:rPr lang="en-US" sz="1100" noProof="0" dirty="0" smtClean="0">
                <a:solidFill>
                  <a:srgbClr val="00B050"/>
                </a:solidFill>
              </a:rPr>
              <a:t>% plot the final in red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hold</a:t>
            </a:r>
            <a:r>
              <a:rPr lang="en-US" sz="1100" noProof="0" dirty="0" smtClean="0">
                <a:solidFill>
                  <a:srgbClr val="B9000C"/>
                </a:solidFill>
              </a:rPr>
              <a:t> off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578" y="1678533"/>
            <a:ext cx="4168140" cy="3683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31212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Effects of Levenberg-Marquardt Damping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0825" y="765175"/>
            <a:ext cx="8713788" cy="5727065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  <a:tabLst>
                <a:tab pos="3319463" algn="l"/>
              </a:tabLst>
            </a:pPr>
            <a:r>
              <a:rPr lang="en-US" sz="1100" noProof="0" dirty="0" smtClean="0"/>
              <a:t>O = [0 1; 1 3; 2 3; 3 7];	</a:t>
            </a:r>
            <a:r>
              <a:rPr lang="en-US" sz="1100" noProof="0" dirty="0" smtClean="0">
                <a:solidFill>
                  <a:srgbClr val="00B050"/>
                </a:solidFill>
              </a:rPr>
              <a:t>% we are trying to estimate </a:t>
            </a:r>
            <a:r>
              <a:rPr lang="en-US" sz="1100" b="1" noProof="0" dirty="0" smtClean="0">
                <a:solidFill>
                  <a:srgbClr val="00B050"/>
                </a:solidFill>
              </a:rPr>
              <a:t>b</a:t>
            </a:r>
            <a:r>
              <a:rPr lang="en-US" sz="1100" noProof="0" dirty="0" smtClean="0">
                <a:solidFill>
                  <a:srgbClr val="00B050"/>
                </a:solidFill>
              </a:rPr>
              <a:t> = p + </a:t>
            </a:r>
            <a:r>
              <a:rPr lang="en-US" sz="1100" noProof="0" dirty="0" err="1" smtClean="0">
                <a:solidFill>
                  <a:srgbClr val="00B050"/>
                </a:solidFill>
              </a:rPr>
              <a:t>pq</a:t>
            </a:r>
            <a:r>
              <a:rPr lang="en-US" sz="1100" b="1" noProof="0" dirty="0" err="1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 + pqr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^2</a:t>
            </a: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  <a:tabLst>
                <a:tab pos="3319463" algn="l"/>
              </a:tabLst>
            </a:pPr>
            <a:r>
              <a:rPr lang="en-US" sz="1100" noProof="0" dirty="0" smtClean="0">
                <a:solidFill>
                  <a:srgbClr val="00B050"/>
                </a:solidFill>
              </a:rPr>
              <a:t>% observations of some 1D function	% where </a:t>
            </a:r>
            <a:r>
              <a:rPr lang="en-US" sz="1100" b="1" noProof="0" dirty="0" smtClean="0">
                <a:solidFill>
                  <a:srgbClr val="00B050"/>
                </a:solidFill>
              </a:rPr>
              <a:t>x</a:t>
            </a:r>
            <a:r>
              <a:rPr lang="en-US" sz="1100" noProof="0" dirty="0" smtClean="0">
                <a:solidFill>
                  <a:srgbClr val="00B050"/>
                </a:solidFill>
              </a:rPr>
              <a:t> = [p q r] is our unknown</a:t>
            </a:r>
          </a:p>
          <a:p>
            <a:pPr marL="0" indent="0">
              <a:lnSpc>
                <a:spcPct val="80000"/>
              </a:lnSpc>
              <a:buNone/>
              <a:tabLst>
                <a:tab pos="3319463" algn="l"/>
              </a:tabLst>
            </a:pPr>
            <a:r>
              <a:rPr lang="en-US" sz="1100" noProof="0" dirty="0" smtClean="0">
                <a:solidFill>
                  <a:srgbClr val="00B050"/>
                </a:solidFill>
              </a:rPr>
              <a:t>% O is vector of pairs arg. 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 and desired fit </a:t>
            </a:r>
            <a:r>
              <a:rPr lang="en-US" sz="1100" b="1" noProof="0" dirty="0" smtClean="0">
                <a:solidFill>
                  <a:srgbClr val="00B050"/>
                </a:solidFill>
              </a:rPr>
              <a:t>b</a:t>
            </a:r>
            <a:r>
              <a:rPr lang="en-US" sz="1100" noProof="0" dirty="0" smtClean="0">
                <a:solidFill>
                  <a:srgbClr val="00B050"/>
                </a:solidFill>
              </a:rPr>
              <a:t>	% h(</a:t>
            </a:r>
            <a:r>
              <a:rPr lang="en-US" sz="1100" b="1" noProof="0" dirty="0" smtClean="0">
                <a:solidFill>
                  <a:srgbClr val="00B050"/>
                </a:solidFill>
              </a:rPr>
              <a:t>x</a:t>
            </a:r>
            <a:r>
              <a:rPr lang="en-US" sz="1100" noProof="0" dirty="0" smtClean="0">
                <a:solidFill>
                  <a:srgbClr val="00B050"/>
                </a:solidFill>
              </a:rPr>
              <a:t>) = p + </a:t>
            </a:r>
            <a:r>
              <a:rPr lang="en-US" sz="1100" noProof="0" dirty="0" err="1" smtClean="0">
                <a:solidFill>
                  <a:srgbClr val="00B050"/>
                </a:solidFill>
              </a:rPr>
              <a:t>pq</a:t>
            </a:r>
            <a:r>
              <a:rPr lang="en-US" sz="1100" b="1" noProof="0" dirty="0" err="1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 + pqr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^2, J = dh(</a:t>
            </a:r>
            <a:r>
              <a:rPr lang="en-US" sz="1100" b="1" noProof="0" dirty="0" smtClean="0">
                <a:solidFill>
                  <a:srgbClr val="00B050"/>
                </a:solidFill>
              </a:rPr>
              <a:t>x</a:t>
            </a:r>
            <a:r>
              <a:rPr lang="en-US" sz="1100" noProof="0" dirty="0" smtClean="0">
                <a:solidFill>
                  <a:srgbClr val="00B050"/>
                </a:solidFill>
              </a:rPr>
              <a:t>) / d</a:t>
            </a:r>
            <a:r>
              <a:rPr lang="en-US" sz="1100" b="1" noProof="0" dirty="0" smtClean="0">
                <a:solidFill>
                  <a:srgbClr val="00B050"/>
                </a:solidFill>
              </a:rPr>
              <a:t>x</a:t>
            </a:r>
            <a:r>
              <a:rPr lang="en-US" sz="1100" noProof="0" dirty="0" smtClean="0">
                <a:solidFill>
                  <a:srgbClr val="00B050"/>
                </a:solidFill>
              </a:rPr>
              <a:t> = [1+q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+qr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^2, p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+pr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^2, q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^2]</a:t>
            </a:r>
          </a:p>
          <a:p>
            <a:pPr marL="0" indent="0">
              <a:lnSpc>
                <a:spcPct val="80000"/>
              </a:lnSpc>
              <a:buNone/>
              <a:tabLst>
                <a:tab pos="3319463" algn="l"/>
              </a:tabLst>
            </a:pPr>
            <a:r>
              <a:rPr lang="en-US" sz="1100" noProof="0" dirty="0" smtClean="0"/>
              <a:t>	</a:t>
            </a:r>
            <a:r>
              <a:rPr lang="en-US" sz="1100" noProof="0" dirty="0" smtClean="0">
                <a:solidFill>
                  <a:srgbClr val="00B050"/>
                </a:solidFill>
              </a:rPr>
              <a:t>% we use this parameterization to make it nonlinear (would work with linear</a:t>
            </a:r>
          </a:p>
          <a:p>
            <a:pPr marL="0" indent="0">
              <a:lnSpc>
                <a:spcPct val="80000"/>
              </a:lnSpc>
              <a:buNone/>
              <a:tabLst>
                <a:tab pos="3319463" algn="l"/>
              </a:tabLst>
            </a:pPr>
            <a:r>
              <a:rPr lang="en-US" sz="1100" b="1" noProof="0" dirty="0" smtClean="0"/>
              <a:t>x</a:t>
            </a:r>
            <a:r>
              <a:rPr lang="en-US" sz="1100" noProof="0" dirty="0" smtClean="0"/>
              <a:t> = [1 -1 -.1]';	</a:t>
            </a:r>
            <a:r>
              <a:rPr lang="en-US" sz="1100" noProof="0" dirty="0" smtClean="0">
                <a:solidFill>
                  <a:srgbClr val="00B050"/>
                </a:solidFill>
              </a:rPr>
              <a:t>% too but would be able to optimize in a single step, which would be boring)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>
                <a:solidFill>
                  <a:srgbClr val="00B050"/>
                </a:solidFill>
              </a:rPr>
              <a:t>% guess </a:t>
            </a:r>
            <a:r>
              <a:rPr lang="en-US" sz="1100" baseline="30000" noProof="0" dirty="0" smtClean="0">
                <a:solidFill>
                  <a:srgbClr val="00B050"/>
                </a:solidFill>
              </a:rPr>
              <a:t>0</a:t>
            </a:r>
            <a:r>
              <a:rPr lang="en-US" sz="1100" b="1" noProof="0" dirty="0" smtClean="0">
                <a:solidFill>
                  <a:srgbClr val="00B050"/>
                </a:solidFill>
              </a:rPr>
              <a:t>x</a:t>
            </a:r>
            <a:r>
              <a:rPr lang="en-US" sz="1100" noProof="0" dirty="0" smtClean="0">
                <a:solidFill>
                  <a:srgbClr val="00B050"/>
                </a:solidFill>
              </a:rPr>
              <a:t> (deliberately a bad guess, to take a few steps)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plot(O(:, 1), O(:, 2), </a:t>
            </a:r>
            <a:r>
              <a:rPr lang="en-US" sz="1100" noProof="0" dirty="0" smtClean="0">
                <a:solidFill>
                  <a:srgbClr val="C00000"/>
                </a:solidFill>
              </a:rPr>
              <a:t>'*k'</a:t>
            </a:r>
            <a:r>
              <a:rPr lang="en-US" sz="1100" noProof="0" dirty="0" smtClean="0"/>
              <a:t>)</a:t>
            </a:r>
            <a:r>
              <a:rPr lang="en-US" sz="1100" noProof="0" dirty="0" smtClean="0">
                <a:solidFill>
                  <a:srgbClr val="00B050"/>
                </a:solidFill>
              </a:rPr>
              <a:t> % plot 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-s, </a:t>
            </a:r>
            <a:r>
              <a:rPr lang="en-US" sz="1100" b="1" noProof="0" dirty="0" smtClean="0">
                <a:solidFill>
                  <a:srgbClr val="00B050"/>
                </a:solidFill>
              </a:rPr>
              <a:t>b</a:t>
            </a:r>
            <a:r>
              <a:rPr lang="en-US" sz="1100" noProof="0" dirty="0" smtClean="0">
                <a:solidFill>
                  <a:srgbClr val="00B050"/>
                </a:solidFill>
              </a:rPr>
              <a:t>-s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hold </a:t>
            </a:r>
            <a:r>
              <a:rPr lang="en-US" sz="1100" noProof="0" dirty="0" smtClean="0">
                <a:solidFill>
                  <a:srgbClr val="C00000"/>
                </a:solidFill>
              </a:rPr>
              <a:t>on</a:t>
            </a: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xx = </a:t>
            </a:r>
            <a:r>
              <a:rPr lang="en-US" sz="1100" noProof="0" dirty="0" err="1" smtClean="0"/>
              <a:t>linspace</a:t>
            </a:r>
            <a:r>
              <a:rPr lang="en-US" sz="1100" noProof="0" dirty="0" smtClean="0"/>
              <a:t>(min(O(:, 1)) - .5, max(O(:, 1)) + .5);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>
                <a:solidFill>
                  <a:srgbClr val="0070C0"/>
                </a:solidFill>
              </a:rPr>
              <a:t>for</a:t>
            </a:r>
            <a:r>
              <a:rPr lang="en-US" sz="1100" noProof="0" dirty="0" smtClean="0"/>
              <a:t> </a:t>
            </a:r>
            <a:r>
              <a:rPr lang="en-US" sz="1100" noProof="0" dirty="0" err="1" smtClean="0"/>
              <a:t>i</a:t>
            </a:r>
            <a:r>
              <a:rPr lang="en-US" sz="1100" noProof="0" dirty="0" smtClean="0"/>
              <a:t> = 1:</a:t>
            </a:r>
            <a:r>
              <a:rPr lang="en-US" sz="1100" b="1" noProof="0" dirty="0" smtClean="0">
                <a:solidFill>
                  <a:srgbClr val="FF0000"/>
                </a:solidFill>
              </a:rPr>
              <a:t>100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</a:t>
            </a:r>
            <a:r>
              <a:rPr lang="en-US" sz="1100" noProof="0" dirty="0" err="1" smtClean="0"/>
              <a:t>yy</a:t>
            </a:r>
            <a:r>
              <a:rPr lang="en-US" sz="1100" noProof="0" dirty="0" smtClean="0"/>
              <a:t> =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xx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(3) * (xx.^2);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plot(xx, </a:t>
            </a:r>
            <a:r>
              <a:rPr lang="en-US" sz="1100" noProof="0" dirty="0" err="1" smtClean="0"/>
              <a:t>yy</a:t>
            </a:r>
            <a:r>
              <a:rPr lang="en-US" sz="1100" noProof="0" dirty="0" smtClean="0"/>
              <a:t>, </a:t>
            </a:r>
            <a:r>
              <a:rPr lang="en-US" sz="1100" noProof="0" dirty="0" smtClean="0">
                <a:solidFill>
                  <a:srgbClr val="C00000"/>
                </a:solidFill>
              </a:rPr>
              <a:t>'-b'</a:t>
            </a:r>
            <a:r>
              <a:rPr lang="en-US" sz="1100" noProof="0" dirty="0" smtClean="0"/>
              <a:t>) </a:t>
            </a:r>
            <a:r>
              <a:rPr lang="en-US" sz="1100" noProof="0" dirty="0" smtClean="0">
                <a:solidFill>
                  <a:srgbClr val="00B050"/>
                </a:solidFill>
              </a:rPr>
              <a:t>% plot the initial guess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>
                <a:solidFill>
                  <a:srgbClr val="00B050"/>
                </a:solidFill>
              </a:rPr>
              <a:t>    % evaluate the initial guess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J = [1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O(:, 1)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(3) * O(:, 1).^2, ...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   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O(:, 1)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(3) * O(:, 1).^2,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O(:, 1).^2];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</a:t>
            </a:r>
            <a:r>
              <a:rPr lang="en-US" sz="1100" noProof="0" dirty="0" smtClean="0">
                <a:solidFill>
                  <a:srgbClr val="00B050"/>
                </a:solidFill>
              </a:rPr>
              <a:t>% calculate the Jacobian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</a:t>
            </a:r>
            <a:r>
              <a:rPr lang="en-US" sz="1100" noProof="0" dirty="0" err="1" smtClean="0"/>
              <a:t>d</a:t>
            </a:r>
            <a:r>
              <a:rPr lang="en-US" sz="1100" b="1" noProof="0" dirty="0" err="1" smtClean="0"/>
              <a:t>b</a:t>
            </a:r>
            <a:r>
              <a:rPr lang="en-US" sz="1100" noProof="0" dirty="0" smtClean="0"/>
              <a:t> = O(:,2) -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- O(:,1)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- O(:,1).^2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(3);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</a:t>
            </a:r>
            <a:r>
              <a:rPr lang="en-US" sz="1100" noProof="0" dirty="0" smtClean="0">
                <a:solidFill>
                  <a:srgbClr val="00B050"/>
                </a:solidFill>
              </a:rPr>
              <a:t>% calculate current error vector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d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 = (J' * J + </a:t>
            </a:r>
            <a:r>
              <a:rPr lang="en-US" sz="1100" b="1" noProof="0" dirty="0" smtClean="0">
                <a:solidFill>
                  <a:srgbClr val="FF0000"/>
                </a:solidFill>
              </a:rPr>
              <a:t>1 * eye(size(J, 2))</a:t>
            </a:r>
            <a:r>
              <a:rPr lang="en-US" sz="1100" noProof="0" dirty="0" smtClean="0"/>
              <a:t>) \ J' * </a:t>
            </a:r>
            <a:r>
              <a:rPr lang="en-US" sz="1100" noProof="0" dirty="0" err="1" smtClean="0"/>
              <a:t>db</a:t>
            </a:r>
            <a:r>
              <a:rPr lang="en-US" sz="1100" noProof="0" dirty="0" smtClean="0"/>
              <a:t>; </a:t>
            </a:r>
            <a:r>
              <a:rPr lang="en-US" sz="1100" noProof="0" dirty="0" err="1" smtClean="0"/>
              <a:t>norm_dx</a:t>
            </a:r>
            <a:r>
              <a:rPr lang="en-US" sz="1100" noProof="0" dirty="0" smtClean="0"/>
              <a:t> = norm(d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>
                <a:solidFill>
                  <a:srgbClr val="00B050"/>
                </a:solidFill>
              </a:rPr>
              <a:t>    % solve 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 smtClean="0">
              <a:solidFill>
                <a:srgbClr val="00B05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>
                <a:solidFill>
                  <a:srgbClr val="00B050"/>
                </a:solidFill>
              </a:rPr>
              <a:t>    </a:t>
            </a:r>
            <a:r>
              <a:rPr lang="en-US" sz="1100" noProof="0" dirty="0" smtClean="0">
                <a:solidFill>
                  <a:srgbClr val="0070C0"/>
                </a:solidFill>
              </a:rPr>
              <a:t>if</a:t>
            </a:r>
            <a:r>
              <a:rPr lang="en-US" sz="1100" noProof="0" dirty="0" smtClean="0"/>
              <a:t>(</a:t>
            </a:r>
            <a:r>
              <a:rPr lang="en-US" sz="1100" noProof="0" dirty="0" err="1" smtClean="0"/>
              <a:t>norm_dx</a:t>
            </a:r>
            <a:r>
              <a:rPr lang="en-US" sz="1100" noProof="0" dirty="0" smtClean="0"/>
              <a:t> &lt; 1e-6)</a:t>
            </a:r>
            <a:r>
              <a:rPr lang="en-US" sz="1100" noProof="0" dirty="0" smtClean="0">
                <a:solidFill>
                  <a:srgbClr val="00B050"/>
                </a:solidFill>
              </a:rPr>
              <a:t> % see if we optimize</a:t>
            </a: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    </a:t>
            </a:r>
            <a:r>
              <a:rPr lang="en-US" sz="1100" noProof="0" dirty="0" smtClean="0">
                <a:solidFill>
                  <a:srgbClr val="0070C0"/>
                </a:solidFill>
              </a:rPr>
              <a:t>break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</a:t>
            </a:r>
            <a:r>
              <a:rPr lang="en-US" sz="1100" noProof="0" dirty="0" smtClean="0">
                <a:solidFill>
                  <a:srgbClr val="0070C0"/>
                </a:solidFill>
              </a:rPr>
              <a:t>end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 =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 + d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 </a:t>
            </a:r>
            <a:r>
              <a:rPr lang="en-US" sz="1100" noProof="0" dirty="0" smtClean="0">
                <a:solidFill>
                  <a:srgbClr val="00B050"/>
                </a:solidFill>
              </a:rPr>
              <a:t>% increment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>
                <a:solidFill>
                  <a:srgbClr val="0070C0"/>
                </a:solidFill>
              </a:rPr>
              <a:t>end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 smtClean="0">
              <a:solidFill>
                <a:srgbClr val="0070C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err="1" smtClean="0"/>
              <a:t>yy</a:t>
            </a:r>
            <a:r>
              <a:rPr lang="en-US" sz="1100" noProof="0" dirty="0" smtClean="0"/>
              <a:t> =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xx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(3) * (xx.^2);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plot(xx, </a:t>
            </a:r>
            <a:r>
              <a:rPr lang="en-US" sz="1100" noProof="0" dirty="0" err="1" smtClean="0"/>
              <a:t>yy</a:t>
            </a:r>
            <a:r>
              <a:rPr lang="en-US" sz="1100" noProof="0" dirty="0" smtClean="0"/>
              <a:t>, </a:t>
            </a:r>
            <a:r>
              <a:rPr lang="en-US" sz="1100" noProof="0" dirty="0" smtClean="0">
                <a:solidFill>
                  <a:srgbClr val="C00000"/>
                </a:solidFill>
              </a:rPr>
              <a:t>'-r'</a:t>
            </a:r>
            <a:r>
              <a:rPr lang="en-US" sz="1100" noProof="0" dirty="0" smtClean="0"/>
              <a:t>) </a:t>
            </a:r>
            <a:r>
              <a:rPr lang="en-US" sz="1100" noProof="0" dirty="0" smtClean="0">
                <a:solidFill>
                  <a:srgbClr val="00B050"/>
                </a:solidFill>
              </a:rPr>
              <a:t>% plot the final in red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hold</a:t>
            </a:r>
            <a:r>
              <a:rPr lang="en-US" sz="1100" noProof="0" dirty="0" smtClean="0">
                <a:solidFill>
                  <a:srgbClr val="B9000C"/>
                </a:solidFill>
              </a:rPr>
              <a:t> off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578" y="1678533"/>
            <a:ext cx="4168140" cy="3683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1087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Other Camera Models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Spherical</a:t>
            </a:r>
          </a:p>
          <a:p>
            <a:r>
              <a:rPr lang="en-US" noProof="0" dirty="0" smtClean="0"/>
              <a:t>Curvilinear</a:t>
            </a:r>
          </a:p>
          <a:p>
            <a:r>
              <a:rPr lang="en-US" noProof="0" dirty="0" err="1" smtClean="0"/>
              <a:t>Catadioptric</a:t>
            </a:r>
            <a:endParaRPr lang="en-US" noProof="0" dirty="0" smtClean="0"/>
          </a:p>
          <a:p>
            <a:r>
              <a:rPr lang="en-US" noProof="0" dirty="0" smtClean="0"/>
              <a:t>…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Effects of Levenberg-Marquardt Damping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0825" y="765175"/>
            <a:ext cx="8713788" cy="5727065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  <a:tabLst>
                <a:tab pos="3319463" algn="l"/>
              </a:tabLst>
            </a:pPr>
            <a:r>
              <a:rPr lang="en-US" sz="1100" noProof="0" dirty="0" smtClean="0"/>
              <a:t>O = [0 1; 1 3; 2 3; 3 7];	</a:t>
            </a:r>
            <a:r>
              <a:rPr lang="en-US" sz="1100" noProof="0" dirty="0" smtClean="0">
                <a:solidFill>
                  <a:srgbClr val="00B050"/>
                </a:solidFill>
              </a:rPr>
              <a:t>% we are trying to estimate </a:t>
            </a:r>
            <a:r>
              <a:rPr lang="en-US" sz="1100" b="1" noProof="0" dirty="0" smtClean="0">
                <a:solidFill>
                  <a:srgbClr val="00B050"/>
                </a:solidFill>
              </a:rPr>
              <a:t>b</a:t>
            </a:r>
            <a:r>
              <a:rPr lang="en-US" sz="1100" noProof="0" dirty="0" smtClean="0">
                <a:solidFill>
                  <a:srgbClr val="00B050"/>
                </a:solidFill>
              </a:rPr>
              <a:t> = p + </a:t>
            </a:r>
            <a:r>
              <a:rPr lang="en-US" sz="1100" noProof="0" dirty="0" err="1" smtClean="0">
                <a:solidFill>
                  <a:srgbClr val="00B050"/>
                </a:solidFill>
              </a:rPr>
              <a:t>pq</a:t>
            </a:r>
            <a:r>
              <a:rPr lang="en-US" sz="1100" b="1" noProof="0" dirty="0" err="1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 + pqr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^2</a:t>
            </a: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  <a:tabLst>
                <a:tab pos="3319463" algn="l"/>
              </a:tabLst>
            </a:pPr>
            <a:r>
              <a:rPr lang="en-US" sz="1100" noProof="0" dirty="0" smtClean="0">
                <a:solidFill>
                  <a:srgbClr val="00B050"/>
                </a:solidFill>
              </a:rPr>
              <a:t>% observations of some 1D function	% where </a:t>
            </a:r>
            <a:r>
              <a:rPr lang="en-US" sz="1100" b="1" noProof="0" dirty="0" smtClean="0">
                <a:solidFill>
                  <a:srgbClr val="00B050"/>
                </a:solidFill>
              </a:rPr>
              <a:t>x</a:t>
            </a:r>
            <a:r>
              <a:rPr lang="en-US" sz="1100" noProof="0" dirty="0" smtClean="0">
                <a:solidFill>
                  <a:srgbClr val="00B050"/>
                </a:solidFill>
              </a:rPr>
              <a:t> = [p q r] is our unknown</a:t>
            </a:r>
          </a:p>
          <a:p>
            <a:pPr marL="0" indent="0">
              <a:lnSpc>
                <a:spcPct val="80000"/>
              </a:lnSpc>
              <a:buNone/>
              <a:tabLst>
                <a:tab pos="3319463" algn="l"/>
              </a:tabLst>
            </a:pPr>
            <a:r>
              <a:rPr lang="en-US" sz="1100" noProof="0" dirty="0" smtClean="0">
                <a:solidFill>
                  <a:srgbClr val="00B050"/>
                </a:solidFill>
              </a:rPr>
              <a:t>% O is vector of pairs arg. 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 and desired fit </a:t>
            </a:r>
            <a:r>
              <a:rPr lang="en-US" sz="1100" b="1" noProof="0" dirty="0" smtClean="0">
                <a:solidFill>
                  <a:srgbClr val="00B050"/>
                </a:solidFill>
              </a:rPr>
              <a:t>b</a:t>
            </a:r>
            <a:r>
              <a:rPr lang="en-US" sz="1100" noProof="0" dirty="0" smtClean="0">
                <a:solidFill>
                  <a:srgbClr val="00B050"/>
                </a:solidFill>
              </a:rPr>
              <a:t>	% h(</a:t>
            </a:r>
            <a:r>
              <a:rPr lang="en-US" sz="1100" b="1" noProof="0" dirty="0" smtClean="0">
                <a:solidFill>
                  <a:srgbClr val="00B050"/>
                </a:solidFill>
              </a:rPr>
              <a:t>x</a:t>
            </a:r>
            <a:r>
              <a:rPr lang="en-US" sz="1100" noProof="0" dirty="0" smtClean="0">
                <a:solidFill>
                  <a:srgbClr val="00B050"/>
                </a:solidFill>
              </a:rPr>
              <a:t>) = p + </a:t>
            </a:r>
            <a:r>
              <a:rPr lang="en-US" sz="1100" noProof="0" dirty="0" err="1" smtClean="0">
                <a:solidFill>
                  <a:srgbClr val="00B050"/>
                </a:solidFill>
              </a:rPr>
              <a:t>pq</a:t>
            </a:r>
            <a:r>
              <a:rPr lang="en-US" sz="1100" b="1" noProof="0" dirty="0" err="1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 + pqr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^2, J = dh(</a:t>
            </a:r>
            <a:r>
              <a:rPr lang="en-US" sz="1100" b="1" noProof="0" dirty="0" smtClean="0">
                <a:solidFill>
                  <a:srgbClr val="00B050"/>
                </a:solidFill>
              </a:rPr>
              <a:t>x</a:t>
            </a:r>
            <a:r>
              <a:rPr lang="en-US" sz="1100" noProof="0" dirty="0" smtClean="0">
                <a:solidFill>
                  <a:srgbClr val="00B050"/>
                </a:solidFill>
              </a:rPr>
              <a:t>) / d</a:t>
            </a:r>
            <a:r>
              <a:rPr lang="en-US" sz="1100" b="1" noProof="0" dirty="0" smtClean="0">
                <a:solidFill>
                  <a:srgbClr val="00B050"/>
                </a:solidFill>
              </a:rPr>
              <a:t>x</a:t>
            </a:r>
            <a:r>
              <a:rPr lang="en-US" sz="1100" noProof="0" dirty="0" smtClean="0">
                <a:solidFill>
                  <a:srgbClr val="00B050"/>
                </a:solidFill>
              </a:rPr>
              <a:t> = [1+q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+qr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^2, p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+pr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^2, q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^2]</a:t>
            </a:r>
          </a:p>
          <a:p>
            <a:pPr marL="0" indent="0">
              <a:lnSpc>
                <a:spcPct val="80000"/>
              </a:lnSpc>
              <a:buNone/>
              <a:tabLst>
                <a:tab pos="3319463" algn="l"/>
              </a:tabLst>
            </a:pPr>
            <a:r>
              <a:rPr lang="en-US" sz="1100" noProof="0" dirty="0" smtClean="0"/>
              <a:t>	</a:t>
            </a:r>
            <a:r>
              <a:rPr lang="en-US" sz="1100" noProof="0" dirty="0" smtClean="0">
                <a:solidFill>
                  <a:srgbClr val="00B050"/>
                </a:solidFill>
              </a:rPr>
              <a:t>% we use this parameterization to make it nonlinear (would work with linear</a:t>
            </a:r>
          </a:p>
          <a:p>
            <a:pPr marL="0" indent="0">
              <a:lnSpc>
                <a:spcPct val="80000"/>
              </a:lnSpc>
              <a:buNone/>
              <a:tabLst>
                <a:tab pos="3319463" algn="l"/>
              </a:tabLst>
            </a:pPr>
            <a:r>
              <a:rPr lang="en-US" sz="1100" b="1" noProof="0" dirty="0" smtClean="0"/>
              <a:t>x</a:t>
            </a:r>
            <a:r>
              <a:rPr lang="en-US" sz="1100" noProof="0" dirty="0" smtClean="0"/>
              <a:t> = [1 -1 -.1]';	</a:t>
            </a:r>
            <a:r>
              <a:rPr lang="en-US" sz="1100" noProof="0" dirty="0" smtClean="0">
                <a:solidFill>
                  <a:srgbClr val="00B050"/>
                </a:solidFill>
              </a:rPr>
              <a:t>% too but would be able to optimize in a single step, which would be boring)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>
                <a:solidFill>
                  <a:srgbClr val="00B050"/>
                </a:solidFill>
              </a:rPr>
              <a:t>% guess </a:t>
            </a:r>
            <a:r>
              <a:rPr lang="en-US" sz="1100" baseline="30000" noProof="0" dirty="0" smtClean="0">
                <a:solidFill>
                  <a:srgbClr val="00B050"/>
                </a:solidFill>
              </a:rPr>
              <a:t>0</a:t>
            </a:r>
            <a:r>
              <a:rPr lang="en-US" sz="1100" b="1" noProof="0" dirty="0" smtClean="0">
                <a:solidFill>
                  <a:srgbClr val="00B050"/>
                </a:solidFill>
              </a:rPr>
              <a:t>x</a:t>
            </a:r>
            <a:r>
              <a:rPr lang="en-US" sz="1100" noProof="0" dirty="0" smtClean="0">
                <a:solidFill>
                  <a:srgbClr val="00B050"/>
                </a:solidFill>
              </a:rPr>
              <a:t> (deliberately a bad guess, to take a few steps)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plot(O(:, 1), O(:, 2), </a:t>
            </a:r>
            <a:r>
              <a:rPr lang="en-US" sz="1100" noProof="0" dirty="0" smtClean="0">
                <a:solidFill>
                  <a:srgbClr val="C00000"/>
                </a:solidFill>
              </a:rPr>
              <a:t>'*k'</a:t>
            </a:r>
            <a:r>
              <a:rPr lang="en-US" sz="1100" noProof="0" dirty="0" smtClean="0"/>
              <a:t>)</a:t>
            </a:r>
            <a:r>
              <a:rPr lang="en-US" sz="1100" noProof="0" dirty="0" smtClean="0">
                <a:solidFill>
                  <a:srgbClr val="00B050"/>
                </a:solidFill>
              </a:rPr>
              <a:t> % plot 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-s, </a:t>
            </a:r>
            <a:r>
              <a:rPr lang="en-US" sz="1100" b="1" noProof="0" dirty="0" smtClean="0">
                <a:solidFill>
                  <a:srgbClr val="00B050"/>
                </a:solidFill>
              </a:rPr>
              <a:t>b</a:t>
            </a:r>
            <a:r>
              <a:rPr lang="en-US" sz="1100" noProof="0" dirty="0" smtClean="0">
                <a:solidFill>
                  <a:srgbClr val="00B050"/>
                </a:solidFill>
              </a:rPr>
              <a:t>-s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hold </a:t>
            </a:r>
            <a:r>
              <a:rPr lang="en-US" sz="1100" noProof="0" dirty="0" smtClean="0">
                <a:solidFill>
                  <a:srgbClr val="C00000"/>
                </a:solidFill>
              </a:rPr>
              <a:t>on</a:t>
            </a: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xx = </a:t>
            </a:r>
            <a:r>
              <a:rPr lang="en-US" sz="1100" noProof="0" dirty="0" err="1" smtClean="0"/>
              <a:t>linspace</a:t>
            </a:r>
            <a:r>
              <a:rPr lang="en-US" sz="1100" noProof="0" dirty="0" smtClean="0"/>
              <a:t>(min(O(:, 1)) - .5, max(O(:, 1)) + .5);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>
                <a:solidFill>
                  <a:srgbClr val="0070C0"/>
                </a:solidFill>
              </a:rPr>
              <a:t>for</a:t>
            </a:r>
            <a:r>
              <a:rPr lang="en-US" sz="1100" noProof="0" dirty="0" smtClean="0"/>
              <a:t> </a:t>
            </a:r>
            <a:r>
              <a:rPr lang="en-US" sz="1100" noProof="0" dirty="0" err="1" smtClean="0"/>
              <a:t>i</a:t>
            </a:r>
            <a:r>
              <a:rPr lang="en-US" sz="1100" noProof="0" dirty="0" smtClean="0"/>
              <a:t> = 1:</a:t>
            </a:r>
            <a:r>
              <a:rPr lang="en-US" sz="1100" b="1" noProof="0" dirty="0" smtClean="0">
                <a:solidFill>
                  <a:srgbClr val="FF0000"/>
                </a:solidFill>
              </a:rPr>
              <a:t>100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</a:t>
            </a:r>
            <a:r>
              <a:rPr lang="en-US" sz="1100" noProof="0" dirty="0" err="1" smtClean="0"/>
              <a:t>yy</a:t>
            </a:r>
            <a:r>
              <a:rPr lang="en-US" sz="1100" noProof="0" dirty="0" smtClean="0"/>
              <a:t> =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xx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(3) * (xx.^2);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plot(xx, </a:t>
            </a:r>
            <a:r>
              <a:rPr lang="en-US" sz="1100" noProof="0" dirty="0" err="1" smtClean="0"/>
              <a:t>yy</a:t>
            </a:r>
            <a:r>
              <a:rPr lang="en-US" sz="1100" noProof="0" dirty="0" smtClean="0"/>
              <a:t>, </a:t>
            </a:r>
            <a:r>
              <a:rPr lang="en-US" sz="1100" noProof="0" dirty="0" smtClean="0">
                <a:solidFill>
                  <a:srgbClr val="C00000"/>
                </a:solidFill>
              </a:rPr>
              <a:t>'-b'</a:t>
            </a:r>
            <a:r>
              <a:rPr lang="en-US" sz="1100" noProof="0" dirty="0" smtClean="0"/>
              <a:t>) </a:t>
            </a:r>
            <a:r>
              <a:rPr lang="en-US" sz="1100" noProof="0" dirty="0" smtClean="0">
                <a:solidFill>
                  <a:srgbClr val="00B050"/>
                </a:solidFill>
              </a:rPr>
              <a:t>% plot the initial guess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>
                <a:solidFill>
                  <a:srgbClr val="00B050"/>
                </a:solidFill>
              </a:rPr>
              <a:t>    % evaluate the initial guess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J = [1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O(:, 1)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(3) * O(:, 1).^2, ...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   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O(:, 1)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(3) * O(:, 1).^2,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O(:, 1).^2];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</a:t>
            </a:r>
            <a:r>
              <a:rPr lang="en-US" sz="1100" noProof="0" dirty="0" smtClean="0">
                <a:solidFill>
                  <a:srgbClr val="00B050"/>
                </a:solidFill>
              </a:rPr>
              <a:t>% calculate the Jacobian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</a:t>
            </a:r>
            <a:r>
              <a:rPr lang="en-US" sz="1100" noProof="0" dirty="0" err="1" smtClean="0"/>
              <a:t>d</a:t>
            </a:r>
            <a:r>
              <a:rPr lang="en-US" sz="1100" b="1" noProof="0" dirty="0" err="1" smtClean="0"/>
              <a:t>b</a:t>
            </a:r>
            <a:r>
              <a:rPr lang="en-US" sz="1100" noProof="0" dirty="0" smtClean="0"/>
              <a:t> = O(:,2) -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- O(:,1)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- O(:,1).^2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(3);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</a:t>
            </a:r>
            <a:r>
              <a:rPr lang="en-US" sz="1100" noProof="0" dirty="0" smtClean="0">
                <a:solidFill>
                  <a:srgbClr val="00B050"/>
                </a:solidFill>
              </a:rPr>
              <a:t>% calculate current error vector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d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 = (J' * J + </a:t>
            </a:r>
            <a:r>
              <a:rPr lang="en-US" sz="1100" b="1" noProof="0" dirty="0" smtClean="0">
                <a:solidFill>
                  <a:srgbClr val="FF0000"/>
                </a:solidFill>
              </a:rPr>
              <a:t>10 * eye(size(J, 2))</a:t>
            </a:r>
            <a:r>
              <a:rPr lang="en-US" sz="1100" noProof="0" dirty="0" smtClean="0"/>
              <a:t>) \ J' * </a:t>
            </a:r>
            <a:r>
              <a:rPr lang="en-US" sz="1100" noProof="0" dirty="0" err="1" smtClean="0"/>
              <a:t>db</a:t>
            </a:r>
            <a:r>
              <a:rPr lang="en-US" sz="1100" noProof="0" dirty="0" smtClean="0"/>
              <a:t>; </a:t>
            </a:r>
            <a:r>
              <a:rPr lang="en-US" sz="1100" noProof="0" dirty="0" err="1" smtClean="0"/>
              <a:t>norm_dx</a:t>
            </a:r>
            <a:r>
              <a:rPr lang="en-US" sz="1100" noProof="0" dirty="0" smtClean="0"/>
              <a:t> = norm(d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>
                <a:solidFill>
                  <a:srgbClr val="00B050"/>
                </a:solidFill>
              </a:rPr>
              <a:t>    % solve 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 smtClean="0">
              <a:solidFill>
                <a:srgbClr val="00B05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>
                <a:solidFill>
                  <a:srgbClr val="00B050"/>
                </a:solidFill>
              </a:rPr>
              <a:t>    </a:t>
            </a:r>
            <a:r>
              <a:rPr lang="en-US" sz="1100" noProof="0" dirty="0" smtClean="0">
                <a:solidFill>
                  <a:srgbClr val="0070C0"/>
                </a:solidFill>
              </a:rPr>
              <a:t>if</a:t>
            </a:r>
            <a:r>
              <a:rPr lang="en-US" sz="1100" noProof="0" dirty="0" smtClean="0"/>
              <a:t>(</a:t>
            </a:r>
            <a:r>
              <a:rPr lang="en-US" sz="1100" noProof="0" dirty="0" err="1" smtClean="0"/>
              <a:t>norm_dx</a:t>
            </a:r>
            <a:r>
              <a:rPr lang="en-US" sz="1100" noProof="0" dirty="0" smtClean="0"/>
              <a:t> &lt; 1e-6)</a:t>
            </a:r>
            <a:r>
              <a:rPr lang="en-US" sz="1100" noProof="0" dirty="0" smtClean="0">
                <a:solidFill>
                  <a:srgbClr val="00B050"/>
                </a:solidFill>
              </a:rPr>
              <a:t> % see if we optimize</a:t>
            </a: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    </a:t>
            </a:r>
            <a:r>
              <a:rPr lang="en-US" sz="1100" noProof="0" dirty="0" smtClean="0">
                <a:solidFill>
                  <a:srgbClr val="0070C0"/>
                </a:solidFill>
              </a:rPr>
              <a:t>break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</a:t>
            </a:r>
            <a:r>
              <a:rPr lang="en-US" sz="1100" noProof="0" dirty="0" smtClean="0">
                <a:solidFill>
                  <a:srgbClr val="0070C0"/>
                </a:solidFill>
              </a:rPr>
              <a:t>end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 =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 + d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 </a:t>
            </a:r>
            <a:r>
              <a:rPr lang="en-US" sz="1100" noProof="0" dirty="0" smtClean="0">
                <a:solidFill>
                  <a:srgbClr val="00B050"/>
                </a:solidFill>
              </a:rPr>
              <a:t>% increment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>
                <a:solidFill>
                  <a:srgbClr val="0070C0"/>
                </a:solidFill>
              </a:rPr>
              <a:t>end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 smtClean="0">
              <a:solidFill>
                <a:srgbClr val="0070C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err="1" smtClean="0"/>
              <a:t>yy</a:t>
            </a:r>
            <a:r>
              <a:rPr lang="en-US" sz="1100" noProof="0" dirty="0" smtClean="0"/>
              <a:t> =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xx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(3) * (xx.^2);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plot(xx, </a:t>
            </a:r>
            <a:r>
              <a:rPr lang="en-US" sz="1100" noProof="0" dirty="0" err="1" smtClean="0"/>
              <a:t>yy</a:t>
            </a:r>
            <a:r>
              <a:rPr lang="en-US" sz="1100" noProof="0" dirty="0" smtClean="0"/>
              <a:t>, </a:t>
            </a:r>
            <a:r>
              <a:rPr lang="en-US" sz="1100" noProof="0" dirty="0" smtClean="0">
                <a:solidFill>
                  <a:srgbClr val="C00000"/>
                </a:solidFill>
              </a:rPr>
              <a:t>'-r'</a:t>
            </a:r>
            <a:r>
              <a:rPr lang="en-US" sz="1100" noProof="0" dirty="0" smtClean="0"/>
              <a:t>) </a:t>
            </a:r>
            <a:r>
              <a:rPr lang="en-US" sz="1100" noProof="0" dirty="0" smtClean="0">
                <a:solidFill>
                  <a:srgbClr val="00B050"/>
                </a:solidFill>
              </a:rPr>
              <a:t>% plot the final in red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hold</a:t>
            </a:r>
            <a:r>
              <a:rPr lang="en-US" sz="1100" noProof="0" dirty="0" smtClean="0">
                <a:solidFill>
                  <a:srgbClr val="B9000C"/>
                </a:solidFill>
              </a:rPr>
              <a:t> off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578" y="1678533"/>
            <a:ext cx="4168140" cy="3683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54434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Effects of Levenberg-Marquardt Damping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0825" y="765175"/>
            <a:ext cx="8713788" cy="5727065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  <a:tabLst>
                <a:tab pos="3319463" algn="l"/>
              </a:tabLst>
            </a:pPr>
            <a:r>
              <a:rPr lang="en-US" sz="1100" noProof="0" dirty="0" smtClean="0"/>
              <a:t>O = [0 1; 1 3; 2 3; 3 7];	</a:t>
            </a:r>
            <a:r>
              <a:rPr lang="en-US" sz="1100" noProof="0" dirty="0" smtClean="0">
                <a:solidFill>
                  <a:srgbClr val="00B050"/>
                </a:solidFill>
              </a:rPr>
              <a:t>% we are trying to estimate </a:t>
            </a:r>
            <a:r>
              <a:rPr lang="en-US" sz="1100" b="1" noProof="0" dirty="0" smtClean="0">
                <a:solidFill>
                  <a:srgbClr val="00B050"/>
                </a:solidFill>
              </a:rPr>
              <a:t>b</a:t>
            </a:r>
            <a:r>
              <a:rPr lang="en-US" sz="1100" noProof="0" dirty="0" smtClean="0">
                <a:solidFill>
                  <a:srgbClr val="00B050"/>
                </a:solidFill>
              </a:rPr>
              <a:t> = p + </a:t>
            </a:r>
            <a:r>
              <a:rPr lang="en-US" sz="1100" noProof="0" dirty="0" err="1" smtClean="0">
                <a:solidFill>
                  <a:srgbClr val="00B050"/>
                </a:solidFill>
              </a:rPr>
              <a:t>pq</a:t>
            </a:r>
            <a:r>
              <a:rPr lang="en-US" sz="1100" b="1" noProof="0" dirty="0" err="1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 + pqr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^2</a:t>
            </a: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  <a:tabLst>
                <a:tab pos="3319463" algn="l"/>
              </a:tabLst>
            </a:pPr>
            <a:r>
              <a:rPr lang="en-US" sz="1100" noProof="0" dirty="0" smtClean="0">
                <a:solidFill>
                  <a:srgbClr val="00B050"/>
                </a:solidFill>
              </a:rPr>
              <a:t>% observations of some 1D function	% where </a:t>
            </a:r>
            <a:r>
              <a:rPr lang="en-US" sz="1100" b="1" noProof="0" dirty="0" smtClean="0">
                <a:solidFill>
                  <a:srgbClr val="00B050"/>
                </a:solidFill>
              </a:rPr>
              <a:t>x</a:t>
            </a:r>
            <a:r>
              <a:rPr lang="en-US" sz="1100" noProof="0" dirty="0" smtClean="0">
                <a:solidFill>
                  <a:srgbClr val="00B050"/>
                </a:solidFill>
              </a:rPr>
              <a:t> = [p q r] is our unknown</a:t>
            </a:r>
          </a:p>
          <a:p>
            <a:pPr marL="0" indent="0">
              <a:lnSpc>
                <a:spcPct val="80000"/>
              </a:lnSpc>
              <a:buNone/>
              <a:tabLst>
                <a:tab pos="3319463" algn="l"/>
              </a:tabLst>
            </a:pPr>
            <a:r>
              <a:rPr lang="en-US" sz="1100" noProof="0" dirty="0" smtClean="0">
                <a:solidFill>
                  <a:srgbClr val="00B050"/>
                </a:solidFill>
              </a:rPr>
              <a:t>% O is vector of pairs arg. 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 and desired fit </a:t>
            </a:r>
            <a:r>
              <a:rPr lang="en-US" sz="1100" b="1" noProof="0" dirty="0" smtClean="0">
                <a:solidFill>
                  <a:srgbClr val="00B050"/>
                </a:solidFill>
              </a:rPr>
              <a:t>b</a:t>
            </a:r>
            <a:r>
              <a:rPr lang="en-US" sz="1100" noProof="0" dirty="0" smtClean="0">
                <a:solidFill>
                  <a:srgbClr val="00B050"/>
                </a:solidFill>
              </a:rPr>
              <a:t>	% h(</a:t>
            </a:r>
            <a:r>
              <a:rPr lang="en-US" sz="1100" b="1" noProof="0" dirty="0" smtClean="0">
                <a:solidFill>
                  <a:srgbClr val="00B050"/>
                </a:solidFill>
              </a:rPr>
              <a:t>x</a:t>
            </a:r>
            <a:r>
              <a:rPr lang="en-US" sz="1100" noProof="0" dirty="0" smtClean="0">
                <a:solidFill>
                  <a:srgbClr val="00B050"/>
                </a:solidFill>
              </a:rPr>
              <a:t>) = p + </a:t>
            </a:r>
            <a:r>
              <a:rPr lang="en-US" sz="1100" noProof="0" dirty="0" err="1" smtClean="0">
                <a:solidFill>
                  <a:srgbClr val="00B050"/>
                </a:solidFill>
              </a:rPr>
              <a:t>pq</a:t>
            </a:r>
            <a:r>
              <a:rPr lang="en-US" sz="1100" b="1" noProof="0" dirty="0" err="1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 + pqr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^2, J = dh(</a:t>
            </a:r>
            <a:r>
              <a:rPr lang="en-US" sz="1100" b="1" noProof="0" dirty="0" smtClean="0">
                <a:solidFill>
                  <a:srgbClr val="00B050"/>
                </a:solidFill>
              </a:rPr>
              <a:t>x</a:t>
            </a:r>
            <a:r>
              <a:rPr lang="en-US" sz="1100" noProof="0" dirty="0" smtClean="0">
                <a:solidFill>
                  <a:srgbClr val="00B050"/>
                </a:solidFill>
              </a:rPr>
              <a:t>) / d</a:t>
            </a:r>
            <a:r>
              <a:rPr lang="en-US" sz="1100" b="1" noProof="0" dirty="0" smtClean="0">
                <a:solidFill>
                  <a:srgbClr val="00B050"/>
                </a:solidFill>
              </a:rPr>
              <a:t>x</a:t>
            </a:r>
            <a:r>
              <a:rPr lang="en-US" sz="1100" noProof="0" dirty="0" smtClean="0">
                <a:solidFill>
                  <a:srgbClr val="00B050"/>
                </a:solidFill>
              </a:rPr>
              <a:t> = [1+q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+qr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^2, p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+pr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^2, q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^2]</a:t>
            </a:r>
          </a:p>
          <a:p>
            <a:pPr marL="0" indent="0">
              <a:lnSpc>
                <a:spcPct val="80000"/>
              </a:lnSpc>
              <a:buNone/>
              <a:tabLst>
                <a:tab pos="3319463" algn="l"/>
              </a:tabLst>
            </a:pPr>
            <a:r>
              <a:rPr lang="en-US" sz="1100" noProof="0" dirty="0" smtClean="0"/>
              <a:t>	</a:t>
            </a:r>
            <a:r>
              <a:rPr lang="en-US" sz="1100" noProof="0" dirty="0" smtClean="0">
                <a:solidFill>
                  <a:srgbClr val="00B050"/>
                </a:solidFill>
              </a:rPr>
              <a:t>% we use this parameterization to make it nonlinear (would work with linear</a:t>
            </a:r>
          </a:p>
          <a:p>
            <a:pPr marL="0" indent="0">
              <a:lnSpc>
                <a:spcPct val="80000"/>
              </a:lnSpc>
              <a:buNone/>
              <a:tabLst>
                <a:tab pos="3319463" algn="l"/>
              </a:tabLst>
            </a:pPr>
            <a:r>
              <a:rPr lang="en-US" sz="1100" b="1" noProof="0" dirty="0" smtClean="0"/>
              <a:t>x</a:t>
            </a:r>
            <a:r>
              <a:rPr lang="en-US" sz="1100" noProof="0" dirty="0" smtClean="0"/>
              <a:t> = [1 -1 -.1]';	</a:t>
            </a:r>
            <a:r>
              <a:rPr lang="en-US" sz="1100" noProof="0" dirty="0" smtClean="0">
                <a:solidFill>
                  <a:srgbClr val="00B050"/>
                </a:solidFill>
              </a:rPr>
              <a:t>% too but would be able to optimize in a single step, which would be boring)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>
                <a:solidFill>
                  <a:srgbClr val="00B050"/>
                </a:solidFill>
              </a:rPr>
              <a:t>% guess </a:t>
            </a:r>
            <a:r>
              <a:rPr lang="en-US" sz="1100" baseline="30000" noProof="0" dirty="0" smtClean="0">
                <a:solidFill>
                  <a:srgbClr val="00B050"/>
                </a:solidFill>
              </a:rPr>
              <a:t>0</a:t>
            </a:r>
            <a:r>
              <a:rPr lang="en-US" sz="1100" b="1" noProof="0" dirty="0" smtClean="0">
                <a:solidFill>
                  <a:srgbClr val="00B050"/>
                </a:solidFill>
              </a:rPr>
              <a:t>x</a:t>
            </a:r>
            <a:r>
              <a:rPr lang="en-US" sz="1100" noProof="0" dirty="0" smtClean="0">
                <a:solidFill>
                  <a:srgbClr val="00B050"/>
                </a:solidFill>
              </a:rPr>
              <a:t> (deliberately a bad guess, to take a few steps)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plot(O(:, 1), O(:, 2), </a:t>
            </a:r>
            <a:r>
              <a:rPr lang="en-US" sz="1100" noProof="0" dirty="0" smtClean="0">
                <a:solidFill>
                  <a:srgbClr val="C00000"/>
                </a:solidFill>
              </a:rPr>
              <a:t>'*k'</a:t>
            </a:r>
            <a:r>
              <a:rPr lang="en-US" sz="1100" noProof="0" dirty="0" smtClean="0"/>
              <a:t>)</a:t>
            </a:r>
            <a:r>
              <a:rPr lang="en-US" sz="1100" noProof="0" dirty="0" smtClean="0">
                <a:solidFill>
                  <a:srgbClr val="00B050"/>
                </a:solidFill>
              </a:rPr>
              <a:t> % plot 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-s, </a:t>
            </a:r>
            <a:r>
              <a:rPr lang="en-US" sz="1100" b="1" noProof="0" dirty="0" smtClean="0">
                <a:solidFill>
                  <a:srgbClr val="00B050"/>
                </a:solidFill>
              </a:rPr>
              <a:t>b</a:t>
            </a:r>
            <a:r>
              <a:rPr lang="en-US" sz="1100" noProof="0" dirty="0" smtClean="0">
                <a:solidFill>
                  <a:srgbClr val="00B050"/>
                </a:solidFill>
              </a:rPr>
              <a:t>-s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hold </a:t>
            </a:r>
            <a:r>
              <a:rPr lang="en-US" sz="1100" noProof="0" dirty="0" smtClean="0">
                <a:solidFill>
                  <a:srgbClr val="C00000"/>
                </a:solidFill>
              </a:rPr>
              <a:t>on</a:t>
            </a: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xx = </a:t>
            </a:r>
            <a:r>
              <a:rPr lang="en-US" sz="1100" noProof="0" dirty="0" err="1" smtClean="0"/>
              <a:t>linspace</a:t>
            </a:r>
            <a:r>
              <a:rPr lang="en-US" sz="1100" noProof="0" dirty="0" smtClean="0"/>
              <a:t>(min(O(:, 1)) - .5, max(O(:, 1)) + .5);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>
                <a:solidFill>
                  <a:srgbClr val="0070C0"/>
                </a:solidFill>
              </a:rPr>
              <a:t>for</a:t>
            </a:r>
            <a:r>
              <a:rPr lang="en-US" sz="1100" noProof="0" dirty="0" smtClean="0"/>
              <a:t> </a:t>
            </a:r>
            <a:r>
              <a:rPr lang="en-US" sz="1100" noProof="0" dirty="0" err="1" smtClean="0"/>
              <a:t>i</a:t>
            </a:r>
            <a:r>
              <a:rPr lang="en-US" sz="1100" noProof="0" dirty="0" smtClean="0"/>
              <a:t> = 1:</a:t>
            </a:r>
            <a:r>
              <a:rPr lang="en-US" sz="1100" b="1" noProof="0" dirty="0" smtClean="0">
                <a:solidFill>
                  <a:srgbClr val="FF0000"/>
                </a:solidFill>
              </a:rPr>
              <a:t>100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</a:t>
            </a:r>
            <a:r>
              <a:rPr lang="en-US" sz="1100" noProof="0" dirty="0" err="1" smtClean="0"/>
              <a:t>yy</a:t>
            </a:r>
            <a:r>
              <a:rPr lang="en-US" sz="1100" noProof="0" dirty="0" smtClean="0"/>
              <a:t> =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xx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(3) * (xx.^2);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plot(xx, </a:t>
            </a:r>
            <a:r>
              <a:rPr lang="en-US" sz="1100" noProof="0" dirty="0" err="1" smtClean="0"/>
              <a:t>yy</a:t>
            </a:r>
            <a:r>
              <a:rPr lang="en-US" sz="1100" noProof="0" dirty="0" smtClean="0"/>
              <a:t>, </a:t>
            </a:r>
            <a:r>
              <a:rPr lang="en-US" sz="1100" noProof="0" dirty="0" smtClean="0">
                <a:solidFill>
                  <a:srgbClr val="C00000"/>
                </a:solidFill>
              </a:rPr>
              <a:t>'-b'</a:t>
            </a:r>
            <a:r>
              <a:rPr lang="en-US" sz="1100" noProof="0" dirty="0" smtClean="0"/>
              <a:t>) </a:t>
            </a:r>
            <a:r>
              <a:rPr lang="en-US" sz="1100" noProof="0" dirty="0" smtClean="0">
                <a:solidFill>
                  <a:srgbClr val="00B050"/>
                </a:solidFill>
              </a:rPr>
              <a:t>% plot the initial guess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>
                <a:solidFill>
                  <a:srgbClr val="00B050"/>
                </a:solidFill>
              </a:rPr>
              <a:t>    % evaluate the initial guess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J = [1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O(:, 1)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(3) * O(:, 1).^2, ...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   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O(:, 1)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(3) * O(:, 1).^2,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O(:, 1).^2];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</a:t>
            </a:r>
            <a:r>
              <a:rPr lang="en-US" sz="1100" noProof="0" dirty="0" smtClean="0">
                <a:solidFill>
                  <a:srgbClr val="00B050"/>
                </a:solidFill>
              </a:rPr>
              <a:t>% calculate the Jacobian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</a:t>
            </a:r>
            <a:r>
              <a:rPr lang="en-US" sz="1100" noProof="0" dirty="0" err="1" smtClean="0"/>
              <a:t>d</a:t>
            </a:r>
            <a:r>
              <a:rPr lang="en-US" sz="1100" b="1" noProof="0" dirty="0" err="1" smtClean="0"/>
              <a:t>b</a:t>
            </a:r>
            <a:r>
              <a:rPr lang="en-US" sz="1100" noProof="0" dirty="0" smtClean="0"/>
              <a:t> = O(:,2) -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- O(:,1)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- O(:,1).^2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(3);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</a:t>
            </a:r>
            <a:r>
              <a:rPr lang="en-US" sz="1100" noProof="0" dirty="0" smtClean="0">
                <a:solidFill>
                  <a:srgbClr val="00B050"/>
                </a:solidFill>
              </a:rPr>
              <a:t>% calculate current error vector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d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 = (J' * J + </a:t>
            </a:r>
            <a:r>
              <a:rPr lang="en-US" sz="1100" b="1" noProof="0" dirty="0" smtClean="0">
                <a:solidFill>
                  <a:srgbClr val="FF0000"/>
                </a:solidFill>
              </a:rPr>
              <a:t>100 * eye(size(J, 2))</a:t>
            </a:r>
            <a:r>
              <a:rPr lang="en-US" sz="1100" noProof="0" dirty="0" smtClean="0"/>
              <a:t>) \ J' * </a:t>
            </a:r>
            <a:r>
              <a:rPr lang="en-US" sz="1100" noProof="0" dirty="0" err="1" smtClean="0"/>
              <a:t>db</a:t>
            </a:r>
            <a:r>
              <a:rPr lang="en-US" sz="1100" noProof="0" dirty="0" smtClean="0"/>
              <a:t>; </a:t>
            </a:r>
            <a:r>
              <a:rPr lang="en-US" sz="1100" noProof="0" dirty="0" err="1" smtClean="0"/>
              <a:t>norm_dx</a:t>
            </a:r>
            <a:r>
              <a:rPr lang="en-US" sz="1100" noProof="0" dirty="0" smtClean="0"/>
              <a:t> = norm(d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>
                <a:solidFill>
                  <a:srgbClr val="00B050"/>
                </a:solidFill>
              </a:rPr>
              <a:t>    % solve 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 smtClean="0">
              <a:solidFill>
                <a:srgbClr val="00B05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>
                <a:solidFill>
                  <a:srgbClr val="00B050"/>
                </a:solidFill>
              </a:rPr>
              <a:t>    </a:t>
            </a:r>
            <a:r>
              <a:rPr lang="en-US" sz="1100" noProof="0" dirty="0" smtClean="0">
                <a:solidFill>
                  <a:srgbClr val="0070C0"/>
                </a:solidFill>
              </a:rPr>
              <a:t>if</a:t>
            </a:r>
            <a:r>
              <a:rPr lang="en-US" sz="1100" noProof="0" dirty="0" smtClean="0"/>
              <a:t>(</a:t>
            </a:r>
            <a:r>
              <a:rPr lang="en-US" sz="1100" noProof="0" dirty="0" err="1" smtClean="0"/>
              <a:t>norm_dx</a:t>
            </a:r>
            <a:r>
              <a:rPr lang="en-US" sz="1100" noProof="0" dirty="0" smtClean="0"/>
              <a:t> &lt; 1e-6)</a:t>
            </a:r>
            <a:r>
              <a:rPr lang="en-US" sz="1100" noProof="0" dirty="0" smtClean="0">
                <a:solidFill>
                  <a:srgbClr val="00B050"/>
                </a:solidFill>
              </a:rPr>
              <a:t> % see if we optimize</a:t>
            </a: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    </a:t>
            </a:r>
            <a:r>
              <a:rPr lang="en-US" sz="1100" noProof="0" dirty="0" smtClean="0">
                <a:solidFill>
                  <a:srgbClr val="0070C0"/>
                </a:solidFill>
              </a:rPr>
              <a:t>break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</a:t>
            </a:r>
            <a:r>
              <a:rPr lang="en-US" sz="1100" noProof="0" dirty="0" smtClean="0">
                <a:solidFill>
                  <a:srgbClr val="0070C0"/>
                </a:solidFill>
              </a:rPr>
              <a:t>end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 =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 + d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 </a:t>
            </a:r>
            <a:r>
              <a:rPr lang="en-US" sz="1100" noProof="0" dirty="0" smtClean="0">
                <a:solidFill>
                  <a:srgbClr val="00B050"/>
                </a:solidFill>
              </a:rPr>
              <a:t>% increment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>
                <a:solidFill>
                  <a:srgbClr val="0070C0"/>
                </a:solidFill>
              </a:rPr>
              <a:t>end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 smtClean="0">
              <a:solidFill>
                <a:srgbClr val="0070C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err="1" smtClean="0"/>
              <a:t>yy</a:t>
            </a:r>
            <a:r>
              <a:rPr lang="en-US" sz="1100" noProof="0" dirty="0" smtClean="0"/>
              <a:t> =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xx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(3) * (xx.^2);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plot(xx, </a:t>
            </a:r>
            <a:r>
              <a:rPr lang="en-US" sz="1100" noProof="0" dirty="0" err="1" smtClean="0"/>
              <a:t>yy</a:t>
            </a:r>
            <a:r>
              <a:rPr lang="en-US" sz="1100" noProof="0" dirty="0" smtClean="0"/>
              <a:t>, </a:t>
            </a:r>
            <a:r>
              <a:rPr lang="en-US" sz="1100" noProof="0" dirty="0" smtClean="0">
                <a:solidFill>
                  <a:srgbClr val="C00000"/>
                </a:solidFill>
              </a:rPr>
              <a:t>'-r'</a:t>
            </a:r>
            <a:r>
              <a:rPr lang="en-US" sz="1100" noProof="0" dirty="0" smtClean="0"/>
              <a:t>) </a:t>
            </a:r>
            <a:r>
              <a:rPr lang="en-US" sz="1100" noProof="0" dirty="0" smtClean="0">
                <a:solidFill>
                  <a:srgbClr val="00B050"/>
                </a:solidFill>
              </a:rPr>
              <a:t>% plot the final in red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hold</a:t>
            </a:r>
            <a:r>
              <a:rPr lang="en-US" sz="1100" noProof="0" dirty="0" smtClean="0">
                <a:solidFill>
                  <a:srgbClr val="B9000C"/>
                </a:solidFill>
              </a:rPr>
              <a:t> off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578" y="1678533"/>
            <a:ext cx="4168139" cy="368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20317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Effects of Levenberg-Marquardt Damping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0825" y="765175"/>
            <a:ext cx="8713788" cy="5727065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  <a:tabLst>
                <a:tab pos="3319463" algn="l"/>
              </a:tabLst>
            </a:pPr>
            <a:r>
              <a:rPr lang="en-US" sz="1100" noProof="0" dirty="0" smtClean="0"/>
              <a:t>O = [0 1; 1 3; 2 3; 3 7];	</a:t>
            </a:r>
            <a:r>
              <a:rPr lang="en-US" sz="1100" noProof="0" dirty="0" smtClean="0">
                <a:solidFill>
                  <a:srgbClr val="00B050"/>
                </a:solidFill>
              </a:rPr>
              <a:t>% we are trying to estimate </a:t>
            </a:r>
            <a:r>
              <a:rPr lang="en-US" sz="1100" b="1" noProof="0" dirty="0" smtClean="0">
                <a:solidFill>
                  <a:srgbClr val="00B050"/>
                </a:solidFill>
              </a:rPr>
              <a:t>b</a:t>
            </a:r>
            <a:r>
              <a:rPr lang="en-US" sz="1100" noProof="0" dirty="0" smtClean="0">
                <a:solidFill>
                  <a:srgbClr val="00B050"/>
                </a:solidFill>
              </a:rPr>
              <a:t> = p + </a:t>
            </a:r>
            <a:r>
              <a:rPr lang="en-US" sz="1100" noProof="0" dirty="0" err="1" smtClean="0">
                <a:solidFill>
                  <a:srgbClr val="00B050"/>
                </a:solidFill>
              </a:rPr>
              <a:t>pq</a:t>
            </a:r>
            <a:r>
              <a:rPr lang="en-US" sz="1100" b="1" noProof="0" dirty="0" err="1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 + pqr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^2</a:t>
            </a: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  <a:tabLst>
                <a:tab pos="3319463" algn="l"/>
              </a:tabLst>
            </a:pPr>
            <a:r>
              <a:rPr lang="en-US" sz="1100" noProof="0" dirty="0" smtClean="0">
                <a:solidFill>
                  <a:srgbClr val="00B050"/>
                </a:solidFill>
              </a:rPr>
              <a:t>% observations of some 1D function	% where </a:t>
            </a:r>
            <a:r>
              <a:rPr lang="en-US" sz="1100" b="1" noProof="0" dirty="0" smtClean="0">
                <a:solidFill>
                  <a:srgbClr val="00B050"/>
                </a:solidFill>
              </a:rPr>
              <a:t>x</a:t>
            </a:r>
            <a:r>
              <a:rPr lang="en-US" sz="1100" noProof="0" dirty="0" smtClean="0">
                <a:solidFill>
                  <a:srgbClr val="00B050"/>
                </a:solidFill>
              </a:rPr>
              <a:t> = [p q r] is our unknown</a:t>
            </a:r>
          </a:p>
          <a:p>
            <a:pPr marL="0" indent="0">
              <a:lnSpc>
                <a:spcPct val="80000"/>
              </a:lnSpc>
              <a:buNone/>
              <a:tabLst>
                <a:tab pos="3319463" algn="l"/>
              </a:tabLst>
            </a:pPr>
            <a:r>
              <a:rPr lang="en-US" sz="1100" noProof="0" dirty="0" smtClean="0">
                <a:solidFill>
                  <a:srgbClr val="00B050"/>
                </a:solidFill>
              </a:rPr>
              <a:t>% O is vector of pairs arg. 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 and desired fit </a:t>
            </a:r>
            <a:r>
              <a:rPr lang="en-US" sz="1100" b="1" noProof="0" dirty="0" smtClean="0">
                <a:solidFill>
                  <a:srgbClr val="00B050"/>
                </a:solidFill>
              </a:rPr>
              <a:t>b</a:t>
            </a:r>
            <a:r>
              <a:rPr lang="en-US" sz="1100" noProof="0" dirty="0" smtClean="0">
                <a:solidFill>
                  <a:srgbClr val="00B050"/>
                </a:solidFill>
              </a:rPr>
              <a:t>	% h(</a:t>
            </a:r>
            <a:r>
              <a:rPr lang="en-US" sz="1100" b="1" noProof="0" dirty="0" smtClean="0">
                <a:solidFill>
                  <a:srgbClr val="00B050"/>
                </a:solidFill>
              </a:rPr>
              <a:t>x</a:t>
            </a:r>
            <a:r>
              <a:rPr lang="en-US" sz="1100" noProof="0" dirty="0" smtClean="0">
                <a:solidFill>
                  <a:srgbClr val="00B050"/>
                </a:solidFill>
              </a:rPr>
              <a:t>) = p + </a:t>
            </a:r>
            <a:r>
              <a:rPr lang="en-US" sz="1100" noProof="0" dirty="0" err="1" smtClean="0">
                <a:solidFill>
                  <a:srgbClr val="00B050"/>
                </a:solidFill>
              </a:rPr>
              <a:t>pq</a:t>
            </a:r>
            <a:r>
              <a:rPr lang="en-US" sz="1100" b="1" noProof="0" dirty="0" err="1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 + pqr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^2, J = dh(</a:t>
            </a:r>
            <a:r>
              <a:rPr lang="en-US" sz="1100" b="1" noProof="0" dirty="0" smtClean="0">
                <a:solidFill>
                  <a:srgbClr val="00B050"/>
                </a:solidFill>
              </a:rPr>
              <a:t>x</a:t>
            </a:r>
            <a:r>
              <a:rPr lang="en-US" sz="1100" noProof="0" dirty="0" smtClean="0">
                <a:solidFill>
                  <a:srgbClr val="00B050"/>
                </a:solidFill>
              </a:rPr>
              <a:t>) / d</a:t>
            </a:r>
            <a:r>
              <a:rPr lang="en-US" sz="1100" b="1" noProof="0" dirty="0" smtClean="0">
                <a:solidFill>
                  <a:srgbClr val="00B050"/>
                </a:solidFill>
              </a:rPr>
              <a:t>x</a:t>
            </a:r>
            <a:r>
              <a:rPr lang="en-US" sz="1100" noProof="0" dirty="0" smtClean="0">
                <a:solidFill>
                  <a:srgbClr val="00B050"/>
                </a:solidFill>
              </a:rPr>
              <a:t> = [1+q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+qr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^2, p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+pr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^2, q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^2]</a:t>
            </a:r>
          </a:p>
          <a:p>
            <a:pPr marL="0" indent="0">
              <a:lnSpc>
                <a:spcPct val="80000"/>
              </a:lnSpc>
              <a:buNone/>
              <a:tabLst>
                <a:tab pos="3319463" algn="l"/>
              </a:tabLst>
            </a:pPr>
            <a:r>
              <a:rPr lang="en-US" sz="1100" noProof="0" dirty="0" smtClean="0"/>
              <a:t>	</a:t>
            </a:r>
            <a:r>
              <a:rPr lang="en-US" sz="1100" noProof="0" dirty="0" smtClean="0">
                <a:solidFill>
                  <a:srgbClr val="00B050"/>
                </a:solidFill>
              </a:rPr>
              <a:t>% we use this parameterization to make it nonlinear (would work with linear</a:t>
            </a:r>
          </a:p>
          <a:p>
            <a:pPr marL="0" indent="0">
              <a:lnSpc>
                <a:spcPct val="80000"/>
              </a:lnSpc>
              <a:buNone/>
              <a:tabLst>
                <a:tab pos="3319463" algn="l"/>
              </a:tabLst>
            </a:pPr>
            <a:r>
              <a:rPr lang="en-US" sz="1100" b="1" noProof="0" dirty="0" smtClean="0"/>
              <a:t>x</a:t>
            </a:r>
            <a:r>
              <a:rPr lang="en-US" sz="1100" noProof="0" dirty="0" smtClean="0"/>
              <a:t> = [1 -1 -.1]';	</a:t>
            </a:r>
            <a:r>
              <a:rPr lang="en-US" sz="1100" noProof="0" dirty="0" smtClean="0">
                <a:solidFill>
                  <a:srgbClr val="00B050"/>
                </a:solidFill>
              </a:rPr>
              <a:t>% too but would be able to optimize in a single step, which would be boring)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>
                <a:solidFill>
                  <a:srgbClr val="00B050"/>
                </a:solidFill>
              </a:rPr>
              <a:t>% guess </a:t>
            </a:r>
            <a:r>
              <a:rPr lang="en-US" sz="1100" baseline="30000" noProof="0" dirty="0" smtClean="0">
                <a:solidFill>
                  <a:srgbClr val="00B050"/>
                </a:solidFill>
              </a:rPr>
              <a:t>0</a:t>
            </a:r>
            <a:r>
              <a:rPr lang="en-US" sz="1100" b="1" noProof="0" dirty="0" smtClean="0">
                <a:solidFill>
                  <a:srgbClr val="00B050"/>
                </a:solidFill>
              </a:rPr>
              <a:t>x</a:t>
            </a:r>
            <a:r>
              <a:rPr lang="en-US" sz="1100" noProof="0" dirty="0" smtClean="0">
                <a:solidFill>
                  <a:srgbClr val="00B050"/>
                </a:solidFill>
              </a:rPr>
              <a:t> (deliberately a bad guess, to take a few steps)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plot(O(:, 1), O(:, 2), </a:t>
            </a:r>
            <a:r>
              <a:rPr lang="en-US" sz="1100" noProof="0" dirty="0" smtClean="0">
                <a:solidFill>
                  <a:srgbClr val="C00000"/>
                </a:solidFill>
              </a:rPr>
              <a:t>'*k'</a:t>
            </a:r>
            <a:r>
              <a:rPr lang="en-US" sz="1100" noProof="0" dirty="0" smtClean="0"/>
              <a:t>)</a:t>
            </a:r>
            <a:r>
              <a:rPr lang="en-US" sz="1100" noProof="0" dirty="0" smtClean="0">
                <a:solidFill>
                  <a:srgbClr val="00B050"/>
                </a:solidFill>
              </a:rPr>
              <a:t> % plot 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-s, </a:t>
            </a:r>
            <a:r>
              <a:rPr lang="en-US" sz="1100" b="1" noProof="0" dirty="0" smtClean="0">
                <a:solidFill>
                  <a:srgbClr val="00B050"/>
                </a:solidFill>
              </a:rPr>
              <a:t>b</a:t>
            </a:r>
            <a:r>
              <a:rPr lang="en-US" sz="1100" noProof="0" dirty="0" smtClean="0">
                <a:solidFill>
                  <a:srgbClr val="00B050"/>
                </a:solidFill>
              </a:rPr>
              <a:t>-s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hold </a:t>
            </a:r>
            <a:r>
              <a:rPr lang="en-US" sz="1100" noProof="0" dirty="0" smtClean="0">
                <a:solidFill>
                  <a:srgbClr val="C00000"/>
                </a:solidFill>
              </a:rPr>
              <a:t>on</a:t>
            </a: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xx = </a:t>
            </a:r>
            <a:r>
              <a:rPr lang="en-US" sz="1100" noProof="0" dirty="0" err="1" smtClean="0"/>
              <a:t>linspace</a:t>
            </a:r>
            <a:r>
              <a:rPr lang="en-US" sz="1100" noProof="0" dirty="0" smtClean="0"/>
              <a:t>(min(O(:, 1)) - .5, max(O(:, 1)) + .5);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>
                <a:solidFill>
                  <a:srgbClr val="0070C0"/>
                </a:solidFill>
              </a:rPr>
              <a:t>for</a:t>
            </a:r>
            <a:r>
              <a:rPr lang="en-US" sz="1100" noProof="0" dirty="0" smtClean="0"/>
              <a:t> </a:t>
            </a:r>
            <a:r>
              <a:rPr lang="en-US" sz="1100" noProof="0" dirty="0" err="1" smtClean="0"/>
              <a:t>i</a:t>
            </a:r>
            <a:r>
              <a:rPr lang="en-US" sz="1100" noProof="0" dirty="0" smtClean="0"/>
              <a:t> = 1:</a:t>
            </a:r>
            <a:r>
              <a:rPr lang="en-US" sz="1100" b="1" noProof="0" dirty="0" smtClean="0">
                <a:solidFill>
                  <a:srgbClr val="FF0000"/>
                </a:solidFill>
              </a:rPr>
              <a:t>100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</a:t>
            </a:r>
            <a:r>
              <a:rPr lang="en-US" sz="1100" noProof="0" dirty="0" err="1" smtClean="0"/>
              <a:t>yy</a:t>
            </a:r>
            <a:r>
              <a:rPr lang="en-US" sz="1100" noProof="0" dirty="0" smtClean="0"/>
              <a:t> =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xx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(3) * (xx.^2);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plot(xx, </a:t>
            </a:r>
            <a:r>
              <a:rPr lang="en-US" sz="1100" noProof="0" dirty="0" err="1" smtClean="0"/>
              <a:t>yy</a:t>
            </a:r>
            <a:r>
              <a:rPr lang="en-US" sz="1100" noProof="0" dirty="0" smtClean="0"/>
              <a:t>, </a:t>
            </a:r>
            <a:r>
              <a:rPr lang="en-US" sz="1100" noProof="0" dirty="0" smtClean="0">
                <a:solidFill>
                  <a:srgbClr val="C00000"/>
                </a:solidFill>
              </a:rPr>
              <a:t>'-b'</a:t>
            </a:r>
            <a:r>
              <a:rPr lang="en-US" sz="1100" noProof="0" dirty="0" smtClean="0"/>
              <a:t>) </a:t>
            </a:r>
            <a:r>
              <a:rPr lang="en-US" sz="1100" noProof="0" dirty="0" smtClean="0">
                <a:solidFill>
                  <a:srgbClr val="00B050"/>
                </a:solidFill>
              </a:rPr>
              <a:t>% plot the initial guess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>
                <a:solidFill>
                  <a:srgbClr val="00B050"/>
                </a:solidFill>
              </a:rPr>
              <a:t>    % evaluate the initial guess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J = [1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O(:, 1)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(3) * O(:, 1).^2, ...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   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O(:, 1)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(3) * O(:, 1).^2,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O(:, 1).^2];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</a:t>
            </a:r>
            <a:r>
              <a:rPr lang="en-US" sz="1100" noProof="0" dirty="0" smtClean="0">
                <a:solidFill>
                  <a:srgbClr val="00B050"/>
                </a:solidFill>
              </a:rPr>
              <a:t>% calculate the Jacobian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</a:t>
            </a:r>
            <a:r>
              <a:rPr lang="en-US" sz="1100" noProof="0" dirty="0" err="1" smtClean="0"/>
              <a:t>d</a:t>
            </a:r>
            <a:r>
              <a:rPr lang="en-US" sz="1100" b="1" noProof="0" dirty="0" err="1" smtClean="0"/>
              <a:t>b</a:t>
            </a:r>
            <a:r>
              <a:rPr lang="en-US" sz="1100" noProof="0" dirty="0" smtClean="0"/>
              <a:t> = O(:,2) -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- O(:,1)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- O(:,1).^2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(3);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</a:t>
            </a:r>
            <a:r>
              <a:rPr lang="en-US" sz="1100" noProof="0" dirty="0" smtClean="0">
                <a:solidFill>
                  <a:srgbClr val="00B050"/>
                </a:solidFill>
              </a:rPr>
              <a:t>% calculate current error vector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d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 = (J' * J + </a:t>
            </a:r>
            <a:r>
              <a:rPr lang="en-US" sz="1100" b="1" noProof="0" dirty="0" smtClean="0">
                <a:solidFill>
                  <a:srgbClr val="FF0000"/>
                </a:solidFill>
              </a:rPr>
              <a:t>1000 * eye(size(J, 2))</a:t>
            </a:r>
            <a:r>
              <a:rPr lang="en-US" sz="1100" noProof="0" dirty="0" smtClean="0"/>
              <a:t>) \ J' * </a:t>
            </a:r>
            <a:r>
              <a:rPr lang="en-US" sz="1100" noProof="0" dirty="0" err="1" smtClean="0"/>
              <a:t>db</a:t>
            </a:r>
            <a:r>
              <a:rPr lang="en-US" sz="1100" noProof="0" dirty="0" smtClean="0"/>
              <a:t>; </a:t>
            </a:r>
            <a:r>
              <a:rPr lang="en-US" sz="1100" noProof="0" dirty="0" err="1" smtClean="0"/>
              <a:t>norm_dx</a:t>
            </a:r>
            <a:r>
              <a:rPr lang="en-US" sz="1100" noProof="0" dirty="0" smtClean="0"/>
              <a:t> = norm(d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>
                <a:solidFill>
                  <a:srgbClr val="00B050"/>
                </a:solidFill>
              </a:rPr>
              <a:t>    % solve 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 smtClean="0">
              <a:solidFill>
                <a:srgbClr val="00B05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>
                <a:solidFill>
                  <a:srgbClr val="00B050"/>
                </a:solidFill>
              </a:rPr>
              <a:t>    </a:t>
            </a:r>
            <a:r>
              <a:rPr lang="en-US" sz="1100" noProof="0" dirty="0" smtClean="0">
                <a:solidFill>
                  <a:srgbClr val="0070C0"/>
                </a:solidFill>
              </a:rPr>
              <a:t>if</a:t>
            </a:r>
            <a:r>
              <a:rPr lang="en-US" sz="1100" noProof="0" dirty="0" smtClean="0"/>
              <a:t>(</a:t>
            </a:r>
            <a:r>
              <a:rPr lang="en-US" sz="1100" noProof="0" dirty="0" err="1" smtClean="0"/>
              <a:t>norm_dx</a:t>
            </a:r>
            <a:r>
              <a:rPr lang="en-US" sz="1100" noProof="0" dirty="0" smtClean="0"/>
              <a:t> &lt; 1e-6)</a:t>
            </a:r>
            <a:r>
              <a:rPr lang="en-US" sz="1100" noProof="0" dirty="0" smtClean="0">
                <a:solidFill>
                  <a:srgbClr val="00B050"/>
                </a:solidFill>
              </a:rPr>
              <a:t> % see if we optimize</a:t>
            </a: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    </a:t>
            </a:r>
            <a:r>
              <a:rPr lang="en-US" sz="1100" noProof="0" dirty="0" smtClean="0">
                <a:solidFill>
                  <a:srgbClr val="0070C0"/>
                </a:solidFill>
              </a:rPr>
              <a:t>break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</a:t>
            </a:r>
            <a:r>
              <a:rPr lang="en-US" sz="1100" noProof="0" dirty="0" smtClean="0">
                <a:solidFill>
                  <a:srgbClr val="0070C0"/>
                </a:solidFill>
              </a:rPr>
              <a:t>end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 =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 + d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 </a:t>
            </a:r>
            <a:r>
              <a:rPr lang="en-US" sz="1100" noProof="0" dirty="0" smtClean="0">
                <a:solidFill>
                  <a:srgbClr val="00B050"/>
                </a:solidFill>
              </a:rPr>
              <a:t>% increment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>
                <a:solidFill>
                  <a:srgbClr val="0070C0"/>
                </a:solidFill>
              </a:rPr>
              <a:t>end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 smtClean="0">
              <a:solidFill>
                <a:srgbClr val="0070C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err="1" smtClean="0"/>
              <a:t>yy</a:t>
            </a:r>
            <a:r>
              <a:rPr lang="en-US" sz="1100" noProof="0" dirty="0" smtClean="0"/>
              <a:t> =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xx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(3) * (xx.^2);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plot(xx, </a:t>
            </a:r>
            <a:r>
              <a:rPr lang="en-US" sz="1100" noProof="0" dirty="0" err="1" smtClean="0"/>
              <a:t>yy</a:t>
            </a:r>
            <a:r>
              <a:rPr lang="en-US" sz="1100" noProof="0" dirty="0" smtClean="0"/>
              <a:t>, </a:t>
            </a:r>
            <a:r>
              <a:rPr lang="en-US" sz="1100" noProof="0" dirty="0" smtClean="0">
                <a:solidFill>
                  <a:srgbClr val="C00000"/>
                </a:solidFill>
              </a:rPr>
              <a:t>'-r'</a:t>
            </a:r>
            <a:r>
              <a:rPr lang="en-US" sz="1100" noProof="0" dirty="0" smtClean="0"/>
              <a:t>) </a:t>
            </a:r>
            <a:r>
              <a:rPr lang="en-US" sz="1100" noProof="0" dirty="0" smtClean="0">
                <a:solidFill>
                  <a:srgbClr val="00B050"/>
                </a:solidFill>
              </a:rPr>
              <a:t>% plot the final in red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hold</a:t>
            </a:r>
            <a:r>
              <a:rPr lang="en-US" sz="1100" noProof="0" dirty="0" smtClean="0">
                <a:solidFill>
                  <a:srgbClr val="B9000C"/>
                </a:solidFill>
              </a:rPr>
              <a:t> off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578" y="1678533"/>
            <a:ext cx="4168139" cy="368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0714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Effects of Levenberg-Marquardt Damping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0825" y="765175"/>
            <a:ext cx="8713788" cy="5727065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  <a:tabLst>
                <a:tab pos="3319463" algn="l"/>
              </a:tabLst>
            </a:pPr>
            <a:r>
              <a:rPr lang="en-US" sz="1100" noProof="0" dirty="0" smtClean="0"/>
              <a:t>O = [0 1; 1 3; 2 3; 3 7];	</a:t>
            </a:r>
            <a:r>
              <a:rPr lang="en-US" sz="1100" noProof="0" dirty="0" smtClean="0">
                <a:solidFill>
                  <a:srgbClr val="00B050"/>
                </a:solidFill>
              </a:rPr>
              <a:t>% we are trying to estimate </a:t>
            </a:r>
            <a:r>
              <a:rPr lang="en-US" sz="1100" b="1" noProof="0" dirty="0" smtClean="0">
                <a:solidFill>
                  <a:srgbClr val="00B050"/>
                </a:solidFill>
              </a:rPr>
              <a:t>b</a:t>
            </a:r>
            <a:r>
              <a:rPr lang="en-US" sz="1100" noProof="0" dirty="0" smtClean="0">
                <a:solidFill>
                  <a:srgbClr val="00B050"/>
                </a:solidFill>
              </a:rPr>
              <a:t> = p + </a:t>
            </a:r>
            <a:r>
              <a:rPr lang="en-US" sz="1100" noProof="0" dirty="0" err="1" smtClean="0">
                <a:solidFill>
                  <a:srgbClr val="00B050"/>
                </a:solidFill>
              </a:rPr>
              <a:t>pq</a:t>
            </a:r>
            <a:r>
              <a:rPr lang="en-US" sz="1100" b="1" noProof="0" dirty="0" err="1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 + pqr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^2</a:t>
            </a: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  <a:tabLst>
                <a:tab pos="3319463" algn="l"/>
              </a:tabLst>
            </a:pPr>
            <a:r>
              <a:rPr lang="en-US" sz="1100" noProof="0" dirty="0" smtClean="0">
                <a:solidFill>
                  <a:srgbClr val="00B050"/>
                </a:solidFill>
              </a:rPr>
              <a:t>% observations of some 1D function	% where </a:t>
            </a:r>
            <a:r>
              <a:rPr lang="en-US" sz="1100" b="1" noProof="0" dirty="0" smtClean="0">
                <a:solidFill>
                  <a:srgbClr val="00B050"/>
                </a:solidFill>
              </a:rPr>
              <a:t>x</a:t>
            </a:r>
            <a:r>
              <a:rPr lang="en-US" sz="1100" noProof="0" dirty="0" smtClean="0">
                <a:solidFill>
                  <a:srgbClr val="00B050"/>
                </a:solidFill>
              </a:rPr>
              <a:t> = [p q r] is our unknown</a:t>
            </a:r>
          </a:p>
          <a:p>
            <a:pPr marL="0" indent="0">
              <a:lnSpc>
                <a:spcPct val="80000"/>
              </a:lnSpc>
              <a:buNone/>
              <a:tabLst>
                <a:tab pos="3319463" algn="l"/>
              </a:tabLst>
            </a:pPr>
            <a:r>
              <a:rPr lang="en-US" sz="1100" noProof="0" dirty="0" smtClean="0">
                <a:solidFill>
                  <a:srgbClr val="00B050"/>
                </a:solidFill>
              </a:rPr>
              <a:t>% O is vector of pairs arg. 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 and desired fit </a:t>
            </a:r>
            <a:r>
              <a:rPr lang="en-US" sz="1100" b="1" noProof="0" dirty="0" smtClean="0">
                <a:solidFill>
                  <a:srgbClr val="00B050"/>
                </a:solidFill>
              </a:rPr>
              <a:t>b</a:t>
            </a:r>
            <a:r>
              <a:rPr lang="en-US" sz="1100" noProof="0" dirty="0" smtClean="0">
                <a:solidFill>
                  <a:srgbClr val="00B050"/>
                </a:solidFill>
              </a:rPr>
              <a:t>	% h(</a:t>
            </a:r>
            <a:r>
              <a:rPr lang="en-US" sz="1100" b="1" noProof="0" dirty="0" smtClean="0">
                <a:solidFill>
                  <a:srgbClr val="00B050"/>
                </a:solidFill>
              </a:rPr>
              <a:t>x</a:t>
            </a:r>
            <a:r>
              <a:rPr lang="en-US" sz="1100" noProof="0" dirty="0" smtClean="0">
                <a:solidFill>
                  <a:srgbClr val="00B050"/>
                </a:solidFill>
              </a:rPr>
              <a:t>) = p + </a:t>
            </a:r>
            <a:r>
              <a:rPr lang="en-US" sz="1100" noProof="0" dirty="0" err="1" smtClean="0">
                <a:solidFill>
                  <a:srgbClr val="00B050"/>
                </a:solidFill>
              </a:rPr>
              <a:t>pq</a:t>
            </a:r>
            <a:r>
              <a:rPr lang="en-US" sz="1100" b="1" noProof="0" dirty="0" err="1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 + pqr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^2, J = dh(</a:t>
            </a:r>
            <a:r>
              <a:rPr lang="en-US" sz="1100" b="1" noProof="0" dirty="0" smtClean="0">
                <a:solidFill>
                  <a:srgbClr val="00B050"/>
                </a:solidFill>
              </a:rPr>
              <a:t>x</a:t>
            </a:r>
            <a:r>
              <a:rPr lang="en-US" sz="1100" noProof="0" dirty="0" smtClean="0">
                <a:solidFill>
                  <a:srgbClr val="00B050"/>
                </a:solidFill>
              </a:rPr>
              <a:t>) / d</a:t>
            </a:r>
            <a:r>
              <a:rPr lang="en-US" sz="1100" b="1" noProof="0" dirty="0" smtClean="0">
                <a:solidFill>
                  <a:srgbClr val="00B050"/>
                </a:solidFill>
              </a:rPr>
              <a:t>x</a:t>
            </a:r>
            <a:r>
              <a:rPr lang="en-US" sz="1100" noProof="0" dirty="0" smtClean="0">
                <a:solidFill>
                  <a:srgbClr val="00B050"/>
                </a:solidFill>
              </a:rPr>
              <a:t> = [1+q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+qr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^2, p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+pr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^2, q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^2]</a:t>
            </a:r>
          </a:p>
          <a:p>
            <a:pPr marL="0" indent="0">
              <a:lnSpc>
                <a:spcPct val="80000"/>
              </a:lnSpc>
              <a:buNone/>
              <a:tabLst>
                <a:tab pos="3319463" algn="l"/>
              </a:tabLst>
            </a:pPr>
            <a:r>
              <a:rPr lang="en-US" sz="1100" noProof="0" dirty="0" smtClean="0"/>
              <a:t>	</a:t>
            </a:r>
            <a:r>
              <a:rPr lang="en-US" sz="1100" noProof="0" dirty="0" smtClean="0">
                <a:solidFill>
                  <a:srgbClr val="00B050"/>
                </a:solidFill>
              </a:rPr>
              <a:t>% we use this parameterization to make it nonlinear (would work with linear</a:t>
            </a:r>
          </a:p>
          <a:p>
            <a:pPr marL="0" indent="0">
              <a:lnSpc>
                <a:spcPct val="80000"/>
              </a:lnSpc>
              <a:buNone/>
              <a:tabLst>
                <a:tab pos="3319463" algn="l"/>
              </a:tabLst>
            </a:pPr>
            <a:r>
              <a:rPr lang="en-US" sz="1100" b="1" noProof="0" dirty="0" smtClean="0"/>
              <a:t>x</a:t>
            </a:r>
            <a:r>
              <a:rPr lang="en-US" sz="1100" noProof="0" dirty="0" smtClean="0"/>
              <a:t> = [1 -1 -.1]';	</a:t>
            </a:r>
            <a:r>
              <a:rPr lang="en-US" sz="1100" noProof="0" dirty="0" smtClean="0">
                <a:solidFill>
                  <a:srgbClr val="00B050"/>
                </a:solidFill>
              </a:rPr>
              <a:t>% too but would be able to optimize in a single step, which would be boring)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>
                <a:solidFill>
                  <a:srgbClr val="00B050"/>
                </a:solidFill>
              </a:rPr>
              <a:t>% guess </a:t>
            </a:r>
            <a:r>
              <a:rPr lang="en-US" sz="1100" baseline="30000" noProof="0" dirty="0" smtClean="0">
                <a:solidFill>
                  <a:srgbClr val="00B050"/>
                </a:solidFill>
              </a:rPr>
              <a:t>0</a:t>
            </a:r>
            <a:r>
              <a:rPr lang="en-US" sz="1100" b="1" noProof="0" dirty="0" smtClean="0">
                <a:solidFill>
                  <a:srgbClr val="00B050"/>
                </a:solidFill>
              </a:rPr>
              <a:t>x</a:t>
            </a:r>
            <a:r>
              <a:rPr lang="en-US" sz="1100" noProof="0" dirty="0" smtClean="0">
                <a:solidFill>
                  <a:srgbClr val="00B050"/>
                </a:solidFill>
              </a:rPr>
              <a:t> (deliberately a bad guess, to take a few steps)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plot(O(:, 1), O(:, 2), </a:t>
            </a:r>
            <a:r>
              <a:rPr lang="en-US" sz="1100" noProof="0" dirty="0" smtClean="0">
                <a:solidFill>
                  <a:srgbClr val="C00000"/>
                </a:solidFill>
              </a:rPr>
              <a:t>'*k'</a:t>
            </a:r>
            <a:r>
              <a:rPr lang="en-US" sz="1100" noProof="0" dirty="0" smtClean="0"/>
              <a:t>)</a:t>
            </a:r>
            <a:r>
              <a:rPr lang="en-US" sz="1100" noProof="0" dirty="0" smtClean="0">
                <a:solidFill>
                  <a:srgbClr val="00B050"/>
                </a:solidFill>
              </a:rPr>
              <a:t> % plot </a:t>
            </a:r>
            <a:r>
              <a:rPr lang="en-US" sz="1100" b="1" noProof="0" dirty="0" smtClean="0">
                <a:solidFill>
                  <a:srgbClr val="00B050"/>
                </a:solidFill>
              </a:rPr>
              <a:t>a</a:t>
            </a:r>
            <a:r>
              <a:rPr lang="en-US" sz="1100" noProof="0" dirty="0" smtClean="0">
                <a:solidFill>
                  <a:srgbClr val="00B050"/>
                </a:solidFill>
              </a:rPr>
              <a:t>-s, </a:t>
            </a:r>
            <a:r>
              <a:rPr lang="en-US" sz="1100" b="1" noProof="0" dirty="0" smtClean="0">
                <a:solidFill>
                  <a:srgbClr val="00B050"/>
                </a:solidFill>
              </a:rPr>
              <a:t>b</a:t>
            </a:r>
            <a:r>
              <a:rPr lang="en-US" sz="1100" noProof="0" dirty="0" smtClean="0">
                <a:solidFill>
                  <a:srgbClr val="00B050"/>
                </a:solidFill>
              </a:rPr>
              <a:t>-s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hold </a:t>
            </a:r>
            <a:r>
              <a:rPr lang="en-US" sz="1100" noProof="0" dirty="0" smtClean="0">
                <a:solidFill>
                  <a:srgbClr val="C00000"/>
                </a:solidFill>
              </a:rPr>
              <a:t>on</a:t>
            </a: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xx = </a:t>
            </a:r>
            <a:r>
              <a:rPr lang="en-US" sz="1100" noProof="0" dirty="0" err="1" smtClean="0"/>
              <a:t>linspace</a:t>
            </a:r>
            <a:r>
              <a:rPr lang="en-US" sz="1100" noProof="0" dirty="0" smtClean="0"/>
              <a:t>(min(O(:, 1)) - .5, max(O(:, 1)) + .5);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>
                <a:solidFill>
                  <a:srgbClr val="0070C0"/>
                </a:solidFill>
              </a:rPr>
              <a:t>for</a:t>
            </a:r>
            <a:r>
              <a:rPr lang="en-US" sz="1100" noProof="0" dirty="0" smtClean="0"/>
              <a:t> </a:t>
            </a:r>
            <a:r>
              <a:rPr lang="en-US" sz="1100" noProof="0" dirty="0" err="1" smtClean="0"/>
              <a:t>i</a:t>
            </a:r>
            <a:r>
              <a:rPr lang="en-US" sz="1100" noProof="0" dirty="0" smtClean="0"/>
              <a:t> = 1:</a:t>
            </a:r>
            <a:r>
              <a:rPr lang="en-US" sz="1100" b="1" noProof="0" dirty="0" smtClean="0">
                <a:solidFill>
                  <a:srgbClr val="FF0000"/>
                </a:solidFill>
              </a:rPr>
              <a:t>1000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</a:t>
            </a:r>
            <a:r>
              <a:rPr lang="en-US" sz="1100" noProof="0" dirty="0" err="1" smtClean="0"/>
              <a:t>yy</a:t>
            </a:r>
            <a:r>
              <a:rPr lang="en-US" sz="1100" noProof="0" dirty="0" smtClean="0"/>
              <a:t> =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xx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(3) * (xx.^2);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plot(xx, </a:t>
            </a:r>
            <a:r>
              <a:rPr lang="en-US" sz="1100" noProof="0" dirty="0" err="1" smtClean="0"/>
              <a:t>yy</a:t>
            </a:r>
            <a:r>
              <a:rPr lang="en-US" sz="1100" noProof="0" dirty="0" smtClean="0"/>
              <a:t>, </a:t>
            </a:r>
            <a:r>
              <a:rPr lang="en-US" sz="1100" noProof="0" dirty="0" smtClean="0">
                <a:solidFill>
                  <a:srgbClr val="C00000"/>
                </a:solidFill>
              </a:rPr>
              <a:t>'-b'</a:t>
            </a:r>
            <a:r>
              <a:rPr lang="en-US" sz="1100" noProof="0" dirty="0" smtClean="0"/>
              <a:t>) </a:t>
            </a:r>
            <a:r>
              <a:rPr lang="en-US" sz="1100" noProof="0" dirty="0" smtClean="0">
                <a:solidFill>
                  <a:srgbClr val="00B050"/>
                </a:solidFill>
              </a:rPr>
              <a:t>% plot the initial guess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>
                <a:solidFill>
                  <a:srgbClr val="00B050"/>
                </a:solidFill>
              </a:rPr>
              <a:t>    % evaluate the initial guess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J = [1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O(:, 1)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(3) * O(:, 1).^2, ...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   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O(:, 1)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(3) * O(:, 1).^2,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O(:, 1).^2];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</a:t>
            </a:r>
            <a:r>
              <a:rPr lang="en-US" sz="1100" noProof="0" dirty="0" smtClean="0">
                <a:solidFill>
                  <a:srgbClr val="00B050"/>
                </a:solidFill>
              </a:rPr>
              <a:t>% calculate the Jacobian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</a:t>
            </a:r>
            <a:r>
              <a:rPr lang="en-US" sz="1100" noProof="0" dirty="0" err="1" smtClean="0"/>
              <a:t>d</a:t>
            </a:r>
            <a:r>
              <a:rPr lang="en-US" sz="1100" b="1" noProof="0" dirty="0" err="1" smtClean="0"/>
              <a:t>b</a:t>
            </a:r>
            <a:r>
              <a:rPr lang="en-US" sz="1100" noProof="0" dirty="0" smtClean="0"/>
              <a:t> = O(:,2) -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- O(:,1)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- O(:,1).^2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(3);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</a:t>
            </a:r>
            <a:r>
              <a:rPr lang="en-US" sz="1100" noProof="0" dirty="0" smtClean="0">
                <a:solidFill>
                  <a:srgbClr val="00B050"/>
                </a:solidFill>
              </a:rPr>
              <a:t>% calculate current error vector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d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 = (J' * J + </a:t>
            </a:r>
            <a:r>
              <a:rPr lang="en-US" sz="1100" b="1" noProof="0" dirty="0" smtClean="0">
                <a:solidFill>
                  <a:srgbClr val="FF0000"/>
                </a:solidFill>
              </a:rPr>
              <a:t>1000 * eye(size(J, 2))</a:t>
            </a:r>
            <a:r>
              <a:rPr lang="en-US" sz="1100" noProof="0" dirty="0" smtClean="0"/>
              <a:t>) \ J' * </a:t>
            </a:r>
            <a:r>
              <a:rPr lang="en-US" sz="1100" noProof="0" dirty="0" err="1" smtClean="0"/>
              <a:t>db</a:t>
            </a:r>
            <a:r>
              <a:rPr lang="en-US" sz="1100" noProof="0" dirty="0" smtClean="0"/>
              <a:t>; </a:t>
            </a:r>
            <a:r>
              <a:rPr lang="en-US" sz="1100" noProof="0" dirty="0" err="1" smtClean="0"/>
              <a:t>norm_dx</a:t>
            </a:r>
            <a:r>
              <a:rPr lang="en-US" sz="1100" noProof="0" dirty="0" smtClean="0"/>
              <a:t> = norm(d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>
                <a:solidFill>
                  <a:srgbClr val="00B050"/>
                </a:solidFill>
              </a:rPr>
              <a:t>    % solve 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 smtClean="0">
              <a:solidFill>
                <a:srgbClr val="00B05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>
                <a:solidFill>
                  <a:srgbClr val="00B050"/>
                </a:solidFill>
              </a:rPr>
              <a:t>    </a:t>
            </a:r>
            <a:r>
              <a:rPr lang="en-US" sz="1100" noProof="0" dirty="0" smtClean="0">
                <a:solidFill>
                  <a:srgbClr val="0070C0"/>
                </a:solidFill>
              </a:rPr>
              <a:t>if</a:t>
            </a:r>
            <a:r>
              <a:rPr lang="en-US" sz="1100" noProof="0" dirty="0" smtClean="0"/>
              <a:t>(</a:t>
            </a:r>
            <a:r>
              <a:rPr lang="en-US" sz="1100" noProof="0" dirty="0" err="1" smtClean="0"/>
              <a:t>norm_dx</a:t>
            </a:r>
            <a:r>
              <a:rPr lang="en-US" sz="1100" noProof="0" dirty="0" smtClean="0"/>
              <a:t> &lt; 1e-6)</a:t>
            </a:r>
            <a:r>
              <a:rPr lang="en-US" sz="1100" noProof="0" dirty="0" smtClean="0">
                <a:solidFill>
                  <a:srgbClr val="00B050"/>
                </a:solidFill>
              </a:rPr>
              <a:t> % see if we optimize</a:t>
            </a:r>
            <a:endParaRPr lang="en-US" sz="11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    </a:t>
            </a:r>
            <a:r>
              <a:rPr lang="en-US" sz="1100" noProof="0" dirty="0" smtClean="0">
                <a:solidFill>
                  <a:srgbClr val="0070C0"/>
                </a:solidFill>
              </a:rPr>
              <a:t>break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</a:t>
            </a:r>
            <a:r>
              <a:rPr lang="en-US" sz="1100" noProof="0" dirty="0" smtClean="0">
                <a:solidFill>
                  <a:srgbClr val="0070C0"/>
                </a:solidFill>
              </a:rPr>
              <a:t>end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   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 =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 + d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 </a:t>
            </a:r>
            <a:r>
              <a:rPr lang="en-US" sz="1100" noProof="0" dirty="0" smtClean="0">
                <a:solidFill>
                  <a:srgbClr val="00B050"/>
                </a:solidFill>
              </a:rPr>
              <a:t>% increment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>
                <a:solidFill>
                  <a:srgbClr val="0070C0"/>
                </a:solidFill>
              </a:rPr>
              <a:t>end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 smtClean="0">
              <a:solidFill>
                <a:srgbClr val="0070C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err="1" smtClean="0"/>
              <a:t>yy</a:t>
            </a:r>
            <a:r>
              <a:rPr lang="en-US" sz="1100" noProof="0" dirty="0" smtClean="0"/>
              <a:t> =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xx +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(1)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(2) * </a:t>
            </a:r>
            <a:r>
              <a:rPr lang="en-US" sz="1100" b="1" noProof="0" dirty="0" smtClean="0"/>
              <a:t>x</a:t>
            </a:r>
            <a:r>
              <a:rPr lang="en-US" sz="1100" noProof="0" dirty="0" smtClean="0"/>
              <a:t>(3) * (xx.^2);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plot(xx, </a:t>
            </a:r>
            <a:r>
              <a:rPr lang="en-US" sz="1100" noProof="0" dirty="0" err="1" smtClean="0"/>
              <a:t>yy</a:t>
            </a:r>
            <a:r>
              <a:rPr lang="en-US" sz="1100" noProof="0" dirty="0" smtClean="0"/>
              <a:t>, </a:t>
            </a:r>
            <a:r>
              <a:rPr lang="en-US" sz="1100" noProof="0" dirty="0" smtClean="0">
                <a:solidFill>
                  <a:srgbClr val="C00000"/>
                </a:solidFill>
              </a:rPr>
              <a:t>'-r'</a:t>
            </a:r>
            <a:r>
              <a:rPr lang="en-US" sz="1100" noProof="0" dirty="0" smtClean="0"/>
              <a:t>) </a:t>
            </a:r>
            <a:r>
              <a:rPr lang="en-US" sz="1100" noProof="0" dirty="0" smtClean="0">
                <a:solidFill>
                  <a:srgbClr val="00B050"/>
                </a:solidFill>
              </a:rPr>
              <a:t>% plot the final in red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100" noProof="0" dirty="0" smtClean="0"/>
              <a:t>hold</a:t>
            </a:r>
            <a:r>
              <a:rPr lang="en-US" sz="1100" noProof="0" dirty="0" smtClean="0">
                <a:solidFill>
                  <a:srgbClr val="B9000C"/>
                </a:solidFill>
              </a:rPr>
              <a:t> off</a:t>
            </a:r>
          </a:p>
          <a:p>
            <a:pPr marL="0" indent="0">
              <a:lnSpc>
                <a:spcPct val="80000"/>
              </a:lnSpc>
              <a:buNone/>
            </a:pPr>
            <a:endParaRPr lang="en-US" sz="1100" noProof="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579" y="1678534"/>
            <a:ext cx="4168138" cy="368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93476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Levenberg-Marquardt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noProof="0" dirty="0" smtClean="0"/>
                  <a:t>To control step size, use </a:t>
                </a:r>
                <a:r>
                  <a:rPr lang="en-US" i="1" noProof="0" dirty="0" smtClean="0"/>
                  <a:t>optimization gain</a:t>
                </a:r>
                <a:br>
                  <a:rPr lang="en-US" i="1" noProof="0" dirty="0" smtClean="0"/>
                </a:b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𝒙</m:t>
                        </m:r>
                      </m:e>
                    </m:d>
                    <m:r>
                      <a:rPr lang="en-US" b="0" i="1" noProof="0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noProof="0" smtClean="0">
                            <a:latin typeface="Cambria Math"/>
                          </a:rPr>
                          <m:t>𝑆</m:t>
                        </m:r>
                        <m:d>
                          <m:dPr>
                            <m:ctrlPr>
                              <a:rPr lang="en-US" b="0" i="1" noProof="0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1" i="1" noProof="0" smtClean="0">
                                <a:latin typeface="Cambria Math"/>
                              </a:rPr>
                              <m:t>𝒙</m:t>
                            </m:r>
                          </m:e>
                        </m:d>
                        <m:r>
                          <a:rPr lang="en-US" b="0" i="1" noProof="0" smtClean="0">
                            <a:latin typeface="Cambria Math"/>
                          </a:rPr>
                          <m:t>−</m:t>
                        </m:r>
                        <m:r>
                          <a:rPr lang="en-US" b="0" i="1" noProof="0" smtClean="0">
                            <a:latin typeface="Cambria Math"/>
                          </a:rPr>
                          <m:t>𝑆</m:t>
                        </m:r>
                        <m:d>
                          <m:dPr>
                            <m:ctrlPr>
                              <a:rPr lang="en-US" b="0" i="1" noProof="0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1" i="1" noProof="0" smtClean="0">
                                <a:latin typeface="Cambria Math"/>
                              </a:rPr>
                              <m:t>𝒙</m:t>
                            </m:r>
                            <m:r>
                              <a:rPr lang="en-US" b="0" i="1" noProof="0" smtClean="0">
                                <a:latin typeface="Cambria Math"/>
                              </a:rPr>
                              <m:t>+</m:t>
                            </m:r>
                            <m:r>
                              <a:rPr lang="en-US" b="0" i="1" noProof="0" smtClean="0">
                                <a:latin typeface="Cambria Math"/>
                                <a:ea typeface="Cambria Math"/>
                              </a:rPr>
                              <m:t>∆</m:t>
                            </m:r>
                            <m:r>
                              <a:rPr lang="en-US" b="1" i="1" noProof="0" smtClean="0">
                                <a:latin typeface="Cambria Math"/>
                                <a:ea typeface="Cambria Math"/>
                              </a:rPr>
                              <m:t>𝒙</m:t>
                            </m:r>
                          </m:e>
                        </m:d>
                      </m:num>
                      <m:den>
                        <m:r>
                          <a:rPr lang="en-US" b="0" i="1" noProof="0" smtClean="0">
                            <a:latin typeface="Cambria Math"/>
                          </a:rPr>
                          <m:t>𝐿</m:t>
                        </m:r>
                        <m:d>
                          <m:dPr>
                            <m:ctrlPr>
                              <a:rPr lang="en-US" b="0" i="1" noProof="0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noProof="0" smtClean="0">
                                <a:latin typeface="Cambria Math"/>
                              </a:rPr>
                              <m:t>0</m:t>
                            </m:r>
                          </m:e>
                        </m:d>
                        <m:r>
                          <a:rPr lang="en-US" b="0" i="1" noProof="0" smtClean="0">
                            <a:latin typeface="Cambria Math"/>
                          </a:rPr>
                          <m:t>−</m:t>
                        </m:r>
                        <m:r>
                          <a:rPr lang="en-US" b="0" i="1" noProof="0" smtClean="0">
                            <a:latin typeface="Cambria Math"/>
                          </a:rPr>
                          <m:t>𝐿</m:t>
                        </m:r>
                        <m:d>
                          <m:dPr>
                            <m:ctrlPr>
                              <a:rPr lang="en-US" b="0" i="1" noProof="0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 noProof="0">
                                <a:latin typeface="Cambria Math"/>
                                <a:ea typeface="Cambria Math"/>
                              </a:rPr>
                              <m:t>∆</m:t>
                            </m:r>
                            <m:r>
                              <a:rPr lang="en-US" b="1" i="1" noProof="0">
                                <a:latin typeface="Cambria Math"/>
                                <a:ea typeface="Cambria Math"/>
                              </a:rPr>
                              <m:t>𝒙</m:t>
                            </m:r>
                          </m:e>
                        </m:d>
                      </m:den>
                    </m:f>
                  </m:oMath>
                </a14:m>
                <a:r>
                  <a:rPr lang="en-US" i="1" noProof="0" dirty="0" smtClean="0"/>
                  <a:t/>
                </a:r>
                <a:br>
                  <a:rPr lang="en-US" i="1" noProof="0" dirty="0" smtClean="0"/>
                </a:br>
                <a:r>
                  <a:rPr lang="en-US" noProof="0" dirty="0" smtClean="0"/>
                  <a:t>with linear model error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/>
                      </a:rPr>
                      <m:t>𝐿</m:t>
                    </m:r>
                    <m:d>
                      <m:dPr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𝒙</m:t>
                        </m:r>
                      </m:e>
                    </m:d>
                    <m:r>
                      <a:rPr lang="en-US" b="1" i="1" noProof="0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i="1" noProof="0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i="1" noProof="0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 noProof="0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b="0" i="1" noProof="0" smtClean="0">
                                <a:latin typeface="Cambria Math"/>
                                <a:ea typeface="Cambria Math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b="0" i="1" noProof="0" smtClean="0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b="1" i="1" noProof="0" smtClean="0">
                                    <a:latin typeface="Cambria Math"/>
                                    <a:ea typeface="Cambria Math"/>
                                  </a:rPr>
                                  <m:t>𝒙</m:t>
                                </m:r>
                              </m:e>
                            </m:d>
                            <m:r>
                              <a:rPr lang="en-US" b="0" i="1" noProof="0" smtClean="0">
                                <a:latin typeface="Cambria Math"/>
                                <a:ea typeface="Cambria Math"/>
                              </a:rPr>
                              <m:t>+</m:t>
                            </m:r>
                            <m:r>
                              <a:rPr lang="en-US" b="1" i="1" noProof="0" smtClean="0">
                                <a:latin typeface="Cambria Math"/>
                                <a:ea typeface="Cambria Math"/>
                              </a:rPr>
                              <m:t>𝑱</m:t>
                            </m:r>
                            <m:r>
                              <a:rPr lang="en-US" i="1" noProof="0">
                                <a:latin typeface="Cambria Math"/>
                                <a:ea typeface="Cambria Math"/>
                              </a:rPr>
                              <m:t>∆</m:t>
                            </m:r>
                            <m:r>
                              <a:rPr lang="en-US" b="1" i="1" noProof="0">
                                <a:latin typeface="Cambria Math"/>
                                <a:ea typeface="Cambria Math"/>
                              </a:rPr>
                              <m:t>𝒙</m:t>
                            </m:r>
                          </m:e>
                        </m:d>
                      </m:e>
                      <m:sup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i="1" noProof="0" dirty="0" smtClean="0"/>
                  <a:t> </a:t>
                </a:r>
                <a:r>
                  <a:rPr lang="en-US" noProof="0" dirty="0" smtClean="0"/>
                  <a:t>and squared error</a:t>
                </a:r>
                <a:r>
                  <a:rPr lang="en-US" i="1" noProof="0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/>
                        <a:ea typeface="Cambria Math"/>
                      </a:rPr>
                      <m:t>𝑆</m:t>
                    </m:r>
                    <m:d>
                      <m:dPr>
                        <m:ctrlPr>
                          <a:rPr lang="en-US" b="0" i="1" noProof="0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b="1" i="1" noProof="0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b="1" i="1" noProof="0">
                                <a:latin typeface="Cambria Math"/>
                                <a:ea typeface="Cambria Math"/>
                              </a:rPr>
                              <m:t>𝒙</m:t>
                            </m:r>
                          </m:e>
                        </m:acc>
                      </m:e>
                    </m:d>
                    <m:r>
                      <a:rPr lang="en-US" b="1" i="1" noProof="0" smtClean="0">
                        <a:latin typeface="Cambria Math"/>
                        <a:ea typeface="Cambria Math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b="1" i="1" noProof="0" smtClean="0">
                            <a:latin typeface="Cambria Math"/>
                            <a:ea typeface="Cambria Math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b="1" i="1" noProof="0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0" i="1" noProof="0" smtClean="0">
                                <a:latin typeface="Cambria Math"/>
                                <a:ea typeface="Cambria Math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b="1" i="1" noProof="0" smtClean="0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1" i="1" noProof="0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1" i="1" noProof="0">
                                        <a:latin typeface="Cambria Math"/>
                                        <a:ea typeface="Cambria Math"/>
                                      </a:rPr>
                                      <m:t>𝒙</m:t>
                                    </m:r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en-US" b="1" i="1" noProof="0" smtClean="0">
                                <a:latin typeface="Cambria Math"/>
                                <a:ea typeface="Cambria Math"/>
                              </a:rPr>
                              <m:t>𝟐</m:t>
                            </m:r>
                          </m:sup>
                        </m:sSup>
                      </m:e>
                    </m:nary>
                  </m:oMath>
                </a14:m>
                <a:endParaRPr lang="en-US" i="1" noProof="0" dirty="0" smtClean="0"/>
              </a:p>
              <a:p>
                <a:r>
                  <a:rPr lang="en-US" noProof="0" dirty="0" smtClean="0"/>
                  <a:t>If the gain is positive, take the step, reduce </a:t>
                </a:r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  <a:ea typeface="Cambria Math"/>
                      </a:rPr>
                      <m:t>𝛼</m:t>
                    </m:r>
                  </m:oMath>
                </a14:m>
                <a:endParaRPr lang="en-US" noProof="0" dirty="0" smtClean="0"/>
              </a:p>
              <a:p>
                <a:r>
                  <a:rPr lang="en-US" noProof="0" dirty="0" smtClean="0"/>
                  <a:t>If the gain is negative, keep the current linearization and increase </a:t>
                </a:r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  <a:ea typeface="Cambria Math"/>
                      </a:rPr>
                      <m:t>𝛼</m:t>
                    </m:r>
                  </m:oMath>
                </a14:m>
                <a:r>
                  <a:rPr lang="en-US" noProof="0" dirty="0" smtClean="0"/>
                  <a:t> at exponential rate with each failed step</a:t>
                </a:r>
              </a:p>
              <a:p>
                <a:endParaRPr lang="en-US" noProof="0" dirty="0"/>
              </a:p>
              <a:p>
                <a:r>
                  <a:rPr lang="en-US" noProof="0" dirty="0" smtClean="0"/>
                  <a:t>See [Madsen, 1999, Methods for NLS Problems] for further details</a:t>
                </a:r>
                <a:endParaRPr lang="en-US" noProof="0" dirty="0"/>
              </a:p>
              <a:p>
                <a:endParaRPr lang="en-US" noProof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329" t="-1144" r="-2168" b="-11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1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7c598866921b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2300" y="1232899"/>
            <a:ext cx="2376868" cy="1656605"/>
          </a:xfrm>
          <a:prstGeom prst="rect">
            <a:avLst/>
          </a:prstGeom>
          <a:effectLst>
            <a:glow rad="203200">
              <a:srgbClr val="FF0000">
                <a:alpha val="88000"/>
              </a:srgbClr>
            </a:glo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Pop Quiz Interlude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noProof="0" dirty="0" smtClean="0"/>
          </a:p>
          <a:p>
            <a:endParaRPr lang="en-US" noProof="0" dirty="0"/>
          </a:p>
          <a:p>
            <a:endParaRPr lang="en-US" noProof="0" dirty="0" smtClean="0"/>
          </a:p>
          <a:p>
            <a:endParaRPr lang="en-US" noProof="0" dirty="0"/>
          </a:p>
          <a:p>
            <a:r>
              <a:rPr lang="en-US" noProof="0" dirty="0" smtClean="0"/>
              <a:t>Quick, </a:t>
            </a:r>
            <a:r>
              <a:rPr lang="en-US" b="1" noProof="0" dirty="0" smtClean="0"/>
              <a:t>shout</a:t>
            </a:r>
            <a:r>
              <a:rPr lang="en-US" noProof="0" dirty="0" smtClean="0"/>
              <a:t> answer to </a:t>
            </a:r>
            <a:r>
              <a:rPr lang="en-US" b="1" cap="all" noProof="0" dirty="0" smtClean="0">
                <a:effectLst>
                  <a:glow rad="228600">
                    <a:srgbClr val="FF0000">
                      <a:alpha val="40000"/>
                    </a:srgbClr>
                  </a:glow>
                </a:effectLst>
              </a:rPr>
              <a:t>win sausage</a:t>
            </a:r>
            <a:r>
              <a:rPr lang="en-US" noProof="0" dirty="0" smtClean="0"/>
              <a:t>!</a:t>
            </a:r>
            <a:endParaRPr lang="en-US" noProof="0" dirty="0"/>
          </a:p>
          <a:p>
            <a:pPr marL="0" indent="0">
              <a:buNone/>
            </a:pPr>
            <a:endParaRPr lang="en-US" noProof="0" dirty="0"/>
          </a:p>
          <a:p>
            <a:r>
              <a:rPr lang="en-US" noProof="0" dirty="0" smtClean="0"/>
              <a:t>Mike Powell was: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noProof="0" dirty="0" smtClean="0"/>
              <a:t>Cat lady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noProof="0" dirty="0" smtClean="0"/>
              <a:t>Hotdog eating champion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noProof="0" dirty="0" smtClean="0"/>
              <a:t>Golfer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noProof="0" dirty="0" smtClean="0"/>
              <a:t>Computer </a:t>
            </a:r>
            <a:r>
              <a:rPr lang="en-US" noProof="0" dirty="0" err="1" smtClean="0"/>
              <a:t>Scienceman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4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Dogleg optimizer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765175"/>
            <a:ext cx="8809200" cy="5330825"/>
          </a:xfrm>
        </p:spPr>
        <p:txBody>
          <a:bodyPr/>
          <a:lstStyle/>
          <a:p>
            <a:r>
              <a:rPr lang="en-US" noProof="0" dirty="0" smtClean="0"/>
              <a:t>Powell’s Dogleg (there’s also subspace Dogleg)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19583" y="1668883"/>
            <a:ext cx="8552688" cy="4286250"/>
            <a:chOff x="219583" y="1435608"/>
            <a:chExt cx="8552688" cy="4286250"/>
          </a:xfrm>
        </p:grpSpPr>
        <p:pic>
          <p:nvPicPr>
            <p:cNvPr id="22530" name="Picture 2" descr="Image result for simpsons do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83" y="1435608"/>
              <a:ext cx="4143375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2" name="Picture 4" descr="Image result for dogleg gol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2008" y="1752815"/>
              <a:ext cx="1850263" cy="3651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6008" y="1489166"/>
              <a:ext cx="2106168" cy="3761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Connector 6"/>
            <p:cNvCxnSpPr/>
            <p:nvPr/>
          </p:nvCxnSpPr>
          <p:spPr bwMode="auto">
            <a:xfrm flipV="1">
              <a:off x="3063240" y="2066544"/>
              <a:ext cx="2048256" cy="187452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Connector 9"/>
            <p:cNvCxnSpPr/>
            <p:nvPr/>
          </p:nvCxnSpPr>
          <p:spPr bwMode="auto">
            <a:xfrm flipV="1">
              <a:off x="2953512" y="4956048"/>
              <a:ext cx="2249424" cy="38404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96229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Powell’s </a:t>
            </a:r>
            <a:r>
              <a:rPr lang="en-US" noProof="0" dirty="0" smtClean="0"/>
              <a:t>Dogleg Optimizer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0824" y="765175"/>
                <a:ext cx="8893175" cy="5330825"/>
              </a:xfrm>
            </p:spPr>
            <p:txBody>
              <a:bodyPr/>
              <a:lstStyle/>
              <a:p>
                <a:r>
                  <a:rPr lang="en-US" noProof="0" dirty="0" smtClean="0"/>
                  <a:t>Change gradient direction based on magnitude of </a:t>
                </a:r>
                <a14:m>
                  <m:oMath xmlns:m="http://schemas.openxmlformats.org/officeDocument/2006/math">
                    <m:r>
                      <a:rPr lang="en-US" i="1" noProof="0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b="1" i="1" noProof="0" smtClean="0">
                        <a:latin typeface="Cambria Math"/>
                        <a:ea typeface="Cambria Math"/>
                      </a:rPr>
                      <m:t>𝒙</m:t>
                    </m:r>
                  </m:oMath>
                </a14:m>
                <a:r>
                  <a:rPr lang="en-US" noProof="0" dirty="0" smtClean="0"/>
                  <a:t>, generate step of specified size</a:t>
                </a:r>
              </a:p>
              <a:p>
                <a:r>
                  <a:rPr lang="en-US" noProof="0" dirty="0" smtClean="0"/>
                  <a:t>In solving the ordinary normal equation</a:t>
                </a:r>
                <a:br>
                  <a:rPr lang="en-US" noProof="0" dirty="0" smtClean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b="1" i="1" noProof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𝑱</m:t>
                        </m:r>
                      </m:e>
                      <m:sup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𝑻</m:t>
                        </m:r>
                      </m:sup>
                    </m:sSup>
                    <m:r>
                      <a:rPr lang="en-US" b="1" i="1" noProof="0">
                        <a:latin typeface="Cambria Math"/>
                        <a:ea typeface="Cambria Math"/>
                      </a:rPr>
                      <m:t>𝑱</m:t>
                    </m:r>
                    <m:r>
                      <a:rPr lang="en-US" b="1" i="1" noProof="0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b="1" i="1" noProof="0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1" i="1" noProof="0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𝒙</m:t>
                        </m:r>
                      </m:e>
                      <m:sub>
                        <m:r>
                          <a:rPr lang="en-US" b="0" i="1" noProof="0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𝐺𝑁</m:t>
                        </m:r>
                      </m:sub>
                    </m:sSub>
                    <m:r>
                      <a:rPr lang="en-US" b="1" i="1" noProof="0"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en-US" b="1" i="1" noProof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𝑱</m:t>
                        </m:r>
                      </m:e>
                      <m:sup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𝑻</m:t>
                        </m:r>
                      </m:sup>
                    </m:sSup>
                    <m:r>
                      <a:rPr lang="en-US" b="1" i="1" noProof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b="1" i="1" noProof="0">
                        <a:latin typeface="Cambria Math"/>
                        <a:ea typeface="Cambria Math"/>
                      </a:rPr>
                      <m:t>𝒃</m:t>
                    </m:r>
                  </m:oMath>
                </a14:m>
                <a:r>
                  <a:rPr lang="en-US" noProof="0" dirty="0" smtClean="0"/>
                  <a:t> we can recover </a:t>
                </a:r>
                <a14:m>
                  <m:oMath xmlns:m="http://schemas.openxmlformats.org/officeDocument/2006/math">
                    <m:r>
                      <a:rPr lang="en-US" b="1" i="1" noProof="0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b="1" i="1" noProof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𝒙</m:t>
                        </m:r>
                      </m:e>
                      <m:sub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𝐺𝑁</m:t>
                        </m:r>
                      </m:sub>
                    </m:sSub>
                  </m:oMath>
                </a14:m>
                <a:r>
                  <a:rPr lang="en-US" noProof="0" dirty="0" smtClean="0"/>
                  <a:t> and also </a:t>
                </a:r>
                <a14:m>
                  <m:oMath xmlns:m="http://schemas.openxmlformats.org/officeDocument/2006/math">
                    <m:r>
                      <a:rPr lang="en-US" b="1" i="1" noProof="0" smtClean="0">
                        <a:solidFill>
                          <a:srgbClr val="1B85B9"/>
                        </a:solidFill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b="1" i="1" noProof="0">
                            <a:solidFill>
                              <a:srgbClr val="1B85B9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1" i="1" noProof="0">
                            <a:solidFill>
                              <a:srgbClr val="1B85B9"/>
                            </a:solidFill>
                            <a:latin typeface="Cambria Math"/>
                            <a:ea typeface="Cambria Math"/>
                          </a:rPr>
                          <m:t>𝒙</m:t>
                        </m:r>
                      </m:e>
                      <m:sub>
                        <m:r>
                          <a:rPr lang="en-US" b="0" i="1" noProof="0" smtClean="0">
                            <a:solidFill>
                              <a:srgbClr val="1B85B9"/>
                            </a:solidFill>
                            <a:latin typeface="Cambria Math"/>
                            <a:ea typeface="Cambria Math"/>
                          </a:rPr>
                          <m:t>𝑆𝐷</m:t>
                        </m:r>
                      </m:sub>
                    </m:sSub>
                    <m:r>
                      <a:rPr lang="en-US" b="1" i="1" noProof="0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b="1" i="1" noProof="0" smtClean="0">
                        <a:latin typeface="Cambria Math"/>
                        <a:ea typeface="Cambria Math"/>
                      </a:rPr>
                      <m:t>𝒈</m:t>
                    </m:r>
                    <m:f>
                      <m:fPr>
                        <m:ctrlPr>
                          <a:rPr lang="en-US" b="1" i="1" noProof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1" i="1" noProof="0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b="1" i="1" noProof="0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b="1" i="1" noProof="0">
                                    <a:latin typeface="Cambria Math"/>
                                    <a:ea typeface="Cambria Math"/>
                                  </a:rPr>
                                  <m:t>𝒈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noProof="0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b="1" i="1" noProof="0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b="1" i="1" noProof="0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b="1" i="1" noProof="0">
                                    <a:latin typeface="Cambria Math"/>
                                    <a:ea typeface="Cambria Math"/>
                                  </a:rPr>
                                  <m:t>𝑱𝒈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noProof="0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noProof="0" dirty="0" smtClean="0"/>
                  <a:t> with </a:t>
                </a:r>
                <a14:m>
                  <m:oMath xmlns:m="http://schemas.openxmlformats.org/officeDocument/2006/math">
                    <m:r>
                      <a:rPr lang="en-US" b="1" i="1" noProof="0" smtClean="0">
                        <a:latin typeface="Cambria Math"/>
                        <a:ea typeface="Cambria Math"/>
                      </a:rPr>
                      <m:t>𝒈</m:t>
                    </m:r>
                    <m:r>
                      <a:rPr lang="en-US" b="0" i="0" noProof="0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b="1" i="1" noProof="0">
                        <a:latin typeface="Cambria Math"/>
                        <a:ea typeface="Cambria Math"/>
                      </a:rPr>
                      <m:t>−</m:t>
                    </m:r>
                    <m:sSup>
                      <m:sSupPr>
                        <m:ctrlPr>
                          <a:rPr lang="en-US" b="1" i="1" noProof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𝑱</m:t>
                        </m:r>
                      </m:e>
                      <m:sup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𝑻</m:t>
                        </m:r>
                      </m:sup>
                    </m:sSup>
                    <m:r>
                      <a:rPr lang="en-US" b="1" i="1" noProof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b="1" i="1" noProof="0">
                        <a:latin typeface="Cambria Math"/>
                        <a:ea typeface="Cambria Math"/>
                      </a:rPr>
                      <m:t>𝒃</m:t>
                    </m:r>
                  </m:oMath>
                </a14:m>
                <a:endParaRPr lang="en-US" noProof="0" dirty="0"/>
              </a:p>
              <a:p>
                <a:endParaRPr lang="en-US" noProof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0824" y="765175"/>
                <a:ext cx="8893175" cy="5330825"/>
              </a:xfrm>
              <a:blipFill rotWithShape="1">
                <a:blip r:embed="rId2"/>
                <a:stretch>
                  <a:fillRect l="-1302" t="-1144" r="-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grpSp>
        <p:nvGrpSpPr>
          <p:cNvPr id="101" name="Group 100"/>
          <p:cNvGrpSpPr/>
          <p:nvPr/>
        </p:nvGrpSpPr>
        <p:grpSpPr>
          <a:xfrm>
            <a:off x="512868" y="3023062"/>
            <a:ext cx="8365861" cy="3299142"/>
            <a:chOff x="512868" y="3023062"/>
            <a:chExt cx="8365861" cy="3299142"/>
          </a:xfrm>
        </p:grpSpPr>
        <p:grpSp>
          <p:nvGrpSpPr>
            <p:cNvPr id="18" name="Group 17"/>
            <p:cNvGrpSpPr/>
            <p:nvPr/>
          </p:nvGrpSpPr>
          <p:grpSpPr>
            <a:xfrm>
              <a:off x="7028466" y="3023062"/>
              <a:ext cx="1850263" cy="3299142"/>
              <a:chOff x="1737360" y="2132395"/>
              <a:chExt cx="1850263" cy="3299142"/>
            </a:xfrm>
          </p:grpSpPr>
          <p:pic>
            <p:nvPicPr>
              <p:cNvPr id="6" name="Picture 4" descr="Image result for dogleg golf"/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-50000"/>
                        </a14:imgEffect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658"/>
              <a:stretch/>
            </p:blipFill>
            <p:spPr bwMode="auto">
              <a:xfrm>
                <a:off x="1737360" y="2132395"/>
                <a:ext cx="1850263" cy="32991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Oval 6"/>
              <p:cNvSpPr/>
              <p:nvPr/>
            </p:nvSpPr>
            <p:spPr bwMode="auto">
              <a:xfrm>
                <a:off x="2006829" y="2459549"/>
                <a:ext cx="335902" cy="335902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charset="0"/>
                </a:endParaRPr>
              </a:p>
            </p:txBody>
          </p:sp>
          <p:cxnSp>
            <p:nvCxnSpPr>
              <p:cNvPr id="9" name="Straight Connector 8"/>
              <p:cNvCxnSpPr/>
              <p:nvPr/>
            </p:nvCxnSpPr>
            <p:spPr bwMode="auto">
              <a:xfrm flipV="1">
                <a:off x="2496312" y="4343400"/>
                <a:ext cx="393192" cy="832104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Straight Connector 10"/>
              <p:cNvCxnSpPr/>
              <p:nvPr/>
            </p:nvCxnSpPr>
            <p:spPr bwMode="auto">
              <a:xfrm flipV="1">
                <a:off x="2889504" y="3255264"/>
                <a:ext cx="137160" cy="1088136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" name="Straight Connector 12"/>
              <p:cNvCxnSpPr/>
              <p:nvPr/>
            </p:nvCxnSpPr>
            <p:spPr bwMode="auto">
              <a:xfrm flipH="1" flipV="1">
                <a:off x="2418635" y="2711475"/>
                <a:ext cx="608030" cy="54379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Straight Connector 14"/>
              <p:cNvCxnSpPr/>
              <p:nvPr/>
            </p:nvCxnSpPr>
            <p:spPr bwMode="auto">
              <a:xfrm flipH="1" flipV="1">
                <a:off x="2174781" y="2627501"/>
                <a:ext cx="243854" cy="83974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9" name="Straight Connector 18"/>
            <p:cNvCxnSpPr/>
            <p:nvPr/>
          </p:nvCxnSpPr>
          <p:spPr bwMode="auto">
            <a:xfrm flipV="1">
              <a:off x="1435450" y="4247340"/>
              <a:ext cx="393192" cy="83210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" name="Oval 19"/>
            <p:cNvSpPr/>
            <p:nvPr/>
          </p:nvSpPr>
          <p:spPr bwMode="auto">
            <a:xfrm>
              <a:off x="512868" y="4173015"/>
              <a:ext cx="1845164" cy="1812858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 bwMode="auto">
            <a:xfrm>
              <a:off x="1280160" y="3871271"/>
              <a:ext cx="155290" cy="120817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E000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0" name="Oval 39"/>
            <p:cNvSpPr/>
            <p:nvPr/>
          </p:nvSpPr>
          <p:spPr bwMode="auto">
            <a:xfrm>
              <a:off x="2761488" y="4254421"/>
              <a:ext cx="1638000" cy="1638000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charset="0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 bwMode="auto">
            <a:xfrm flipH="1" flipV="1">
              <a:off x="2972458" y="3990713"/>
              <a:ext cx="608030" cy="108873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E000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Straight Connector 41"/>
            <p:cNvCxnSpPr/>
            <p:nvPr/>
          </p:nvCxnSpPr>
          <p:spPr bwMode="auto">
            <a:xfrm>
              <a:off x="2974107" y="3990713"/>
              <a:ext cx="0" cy="6819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2974107" y="4672633"/>
              <a:ext cx="608030" cy="4007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1B85B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Straight Connector 48"/>
            <p:cNvCxnSpPr/>
            <p:nvPr/>
          </p:nvCxnSpPr>
          <p:spPr bwMode="auto">
            <a:xfrm flipH="1" flipV="1">
              <a:off x="2974107" y="4529631"/>
              <a:ext cx="608030" cy="54379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Straight Connector 53"/>
            <p:cNvCxnSpPr/>
            <p:nvPr/>
          </p:nvCxnSpPr>
          <p:spPr bwMode="auto">
            <a:xfrm flipH="1" flipV="1">
              <a:off x="5591403" y="5005616"/>
              <a:ext cx="243854" cy="8397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7" name="Oval 56"/>
            <p:cNvSpPr/>
            <p:nvPr/>
          </p:nvSpPr>
          <p:spPr bwMode="auto">
            <a:xfrm>
              <a:off x="4755257" y="4009590"/>
              <a:ext cx="2160000" cy="2160000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charset="0"/>
              </a:endParaRPr>
            </a:p>
          </p:txBody>
        </p:sp>
        <p:cxnSp>
          <p:nvCxnSpPr>
            <p:cNvPr id="60" name="Straight Connector 59"/>
            <p:cNvCxnSpPr/>
            <p:nvPr/>
          </p:nvCxnSpPr>
          <p:spPr bwMode="auto">
            <a:xfrm>
              <a:off x="5713330" y="5005616"/>
              <a:ext cx="121927" cy="8397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1B85B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Straight Connector 62"/>
            <p:cNvCxnSpPr/>
            <p:nvPr/>
          </p:nvCxnSpPr>
          <p:spPr bwMode="auto">
            <a:xfrm flipH="1" flipV="1">
              <a:off x="5591403" y="5005616"/>
              <a:ext cx="243854" cy="8397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E000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Curved Connector 79"/>
            <p:cNvCxnSpPr>
              <a:stCxn id="83" idx="2"/>
              <a:endCxn id="88" idx="2"/>
            </p:cNvCxnSpPr>
            <p:nvPr/>
          </p:nvCxnSpPr>
          <p:spPr bwMode="auto">
            <a:xfrm rot="5400000" flipH="1">
              <a:off x="4148899" y="2417708"/>
              <a:ext cx="935563" cy="6362461"/>
            </a:xfrm>
            <a:prstGeom prst="curvedConnector3">
              <a:avLst>
                <a:gd name="adj1" fmla="val -3714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3" name="Rectangle 82"/>
            <p:cNvSpPr/>
            <p:nvPr/>
          </p:nvSpPr>
          <p:spPr bwMode="auto">
            <a:xfrm>
              <a:off x="7729331" y="5963300"/>
              <a:ext cx="137160" cy="10341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8240046" y="4057005"/>
              <a:ext cx="137160" cy="10341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charset="0"/>
              </a:endParaRPr>
            </a:p>
          </p:txBody>
        </p:sp>
        <p:sp>
          <p:nvSpPr>
            <p:cNvPr id="85" name="Rectangle 84"/>
            <p:cNvSpPr/>
            <p:nvPr/>
          </p:nvSpPr>
          <p:spPr bwMode="auto">
            <a:xfrm>
              <a:off x="7633837" y="3498723"/>
              <a:ext cx="137160" cy="10341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charset="0"/>
              </a:endParaRPr>
            </a:p>
          </p:txBody>
        </p:sp>
        <p:sp>
          <p:nvSpPr>
            <p:cNvPr id="86" name="Rectangle 85"/>
            <p:cNvSpPr/>
            <p:nvPr/>
          </p:nvSpPr>
          <p:spPr bwMode="auto">
            <a:xfrm>
              <a:off x="5766677" y="5021711"/>
              <a:ext cx="137160" cy="10341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charset="0"/>
              </a:endParaRPr>
            </a:p>
          </p:txBody>
        </p:sp>
        <p:sp>
          <p:nvSpPr>
            <p:cNvPr id="87" name="Rectangle 86"/>
            <p:cNvSpPr/>
            <p:nvPr/>
          </p:nvSpPr>
          <p:spPr bwMode="auto">
            <a:xfrm>
              <a:off x="3511908" y="5027737"/>
              <a:ext cx="137160" cy="10341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charset="0"/>
              </a:endParaRPr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1366870" y="5027737"/>
              <a:ext cx="137160" cy="10341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charset="0"/>
              </a:endParaRPr>
            </a:p>
          </p:txBody>
        </p:sp>
        <p:cxnSp>
          <p:nvCxnSpPr>
            <p:cNvPr id="93" name="Curved Connector 92"/>
            <p:cNvCxnSpPr>
              <a:stCxn id="84" idx="2"/>
              <a:endCxn id="87" idx="2"/>
            </p:cNvCxnSpPr>
            <p:nvPr/>
          </p:nvCxnSpPr>
          <p:spPr bwMode="auto">
            <a:xfrm rot="5400000">
              <a:off x="5459191" y="2281721"/>
              <a:ext cx="970732" cy="4728138"/>
            </a:xfrm>
            <a:prstGeom prst="curvedConnector3">
              <a:avLst>
                <a:gd name="adj1" fmla="val 215862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glow rad="63500">
                <a:schemeClr val="bg1">
                  <a:alpha val="63000"/>
                </a:schemeClr>
              </a:glow>
            </a:effectLst>
            <a:extLst/>
          </p:spPr>
        </p:cxnSp>
        <p:cxnSp>
          <p:nvCxnSpPr>
            <p:cNvPr id="96" name="Curved Connector 95"/>
            <p:cNvCxnSpPr>
              <a:stCxn id="85" idx="2"/>
              <a:endCxn id="86" idx="3"/>
            </p:cNvCxnSpPr>
            <p:nvPr/>
          </p:nvCxnSpPr>
          <p:spPr bwMode="auto">
            <a:xfrm rot="5400000">
              <a:off x="6067488" y="3438491"/>
              <a:ext cx="1471279" cy="1798580"/>
            </a:xfrm>
            <a:prstGeom prst="curvedConnector2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/>
            <p:cNvCxnSpPr/>
            <p:nvPr/>
          </p:nvCxnSpPr>
          <p:spPr bwMode="auto">
            <a:xfrm flipV="1">
              <a:off x="1435450" y="3619576"/>
              <a:ext cx="685958" cy="145987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1B85B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03" name="TextBox 102"/>
          <p:cNvSpPr txBox="1"/>
          <p:nvPr/>
        </p:nvSpPr>
        <p:spPr>
          <a:xfrm>
            <a:off x="666638" y="3712454"/>
            <a:ext cx="6415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500" dirty="0" smtClean="0"/>
              <a:t>Δ</a:t>
            </a:r>
            <a:r>
              <a:rPr lang="en-US" sz="1500" b="1" dirty="0" err="1" smtClean="0"/>
              <a:t>x</a:t>
            </a:r>
            <a:r>
              <a:rPr lang="en-US" sz="1500" baseline="-25000" dirty="0" err="1" smtClean="0"/>
              <a:t>GN</a:t>
            </a:r>
            <a:endParaRPr lang="en-US" sz="1500" baseline="-25000" dirty="0"/>
          </a:p>
        </p:txBody>
      </p:sp>
      <p:sp>
        <p:nvSpPr>
          <p:cNvPr id="104" name="TextBox 103"/>
          <p:cNvSpPr txBox="1"/>
          <p:nvPr/>
        </p:nvSpPr>
        <p:spPr>
          <a:xfrm>
            <a:off x="2121408" y="3457993"/>
            <a:ext cx="59503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500" dirty="0" smtClean="0"/>
              <a:t>Δ</a:t>
            </a:r>
            <a:r>
              <a:rPr lang="en-US" sz="1500" b="1" dirty="0" err="1" smtClean="0"/>
              <a:t>x</a:t>
            </a:r>
            <a:r>
              <a:rPr lang="en-US" sz="1500" baseline="-25000" dirty="0" err="1" smtClean="0"/>
              <a:t>SD</a:t>
            </a:r>
            <a:endParaRPr lang="en-US" sz="1500" baseline="-25000" dirty="0"/>
          </a:p>
        </p:txBody>
      </p:sp>
      <p:sp>
        <p:nvSpPr>
          <p:cNvPr id="105" name="TextBox 104"/>
          <p:cNvSpPr txBox="1"/>
          <p:nvPr/>
        </p:nvSpPr>
        <p:spPr>
          <a:xfrm>
            <a:off x="2653346" y="3667548"/>
            <a:ext cx="6415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500" dirty="0" smtClean="0"/>
              <a:t>Δ</a:t>
            </a:r>
            <a:r>
              <a:rPr lang="en-US" sz="1500" b="1" dirty="0" err="1" smtClean="0"/>
              <a:t>x</a:t>
            </a:r>
            <a:r>
              <a:rPr lang="en-US" sz="1500" baseline="-25000" dirty="0" err="1" smtClean="0"/>
              <a:t>GN</a:t>
            </a:r>
            <a:endParaRPr lang="en-US" sz="1500" baseline="-25000" dirty="0"/>
          </a:p>
        </p:txBody>
      </p:sp>
      <p:sp>
        <p:nvSpPr>
          <p:cNvPr id="106" name="TextBox 105"/>
          <p:cNvSpPr txBox="1"/>
          <p:nvPr/>
        </p:nvSpPr>
        <p:spPr>
          <a:xfrm>
            <a:off x="4949881" y="4820618"/>
            <a:ext cx="6415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500" dirty="0" smtClean="0"/>
              <a:t>Δ</a:t>
            </a:r>
            <a:r>
              <a:rPr lang="en-US" sz="1500" b="1" dirty="0" err="1" smtClean="0"/>
              <a:t>x</a:t>
            </a:r>
            <a:r>
              <a:rPr lang="en-US" sz="1500" baseline="-25000" dirty="0" err="1" smtClean="0"/>
              <a:t>GN</a:t>
            </a:r>
            <a:endParaRPr lang="en-US" sz="1500" baseline="-25000" dirty="0"/>
          </a:p>
        </p:txBody>
      </p:sp>
      <p:sp>
        <p:nvSpPr>
          <p:cNvPr id="107" name="TextBox 106"/>
          <p:cNvSpPr txBox="1"/>
          <p:nvPr/>
        </p:nvSpPr>
        <p:spPr>
          <a:xfrm>
            <a:off x="5476775" y="4637732"/>
            <a:ext cx="59503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500" dirty="0" smtClean="0"/>
              <a:t>Δ</a:t>
            </a:r>
            <a:r>
              <a:rPr lang="en-US" sz="1500" b="1" dirty="0" err="1" smtClean="0"/>
              <a:t>x</a:t>
            </a:r>
            <a:r>
              <a:rPr lang="en-US" sz="1500" baseline="-25000" dirty="0" err="1" smtClean="0"/>
              <a:t>SD</a:t>
            </a:r>
            <a:endParaRPr lang="en-US" sz="1500" baseline="-25000" dirty="0"/>
          </a:p>
        </p:txBody>
      </p:sp>
      <p:sp>
        <p:nvSpPr>
          <p:cNvPr id="108" name="TextBox 107"/>
          <p:cNvSpPr txBox="1"/>
          <p:nvPr/>
        </p:nvSpPr>
        <p:spPr>
          <a:xfrm>
            <a:off x="2276375" y="4501809"/>
            <a:ext cx="59503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500" dirty="0" smtClean="0"/>
              <a:t>Δ</a:t>
            </a:r>
            <a:r>
              <a:rPr lang="en-US" sz="1500" b="1" dirty="0" err="1" smtClean="0"/>
              <a:t>x</a:t>
            </a:r>
            <a:r>
              <a:rPr lang="en-US" sz="1500" baseline="-25000" dirty="0" err="1" smtClean="0"/>
              <a:t>SD</a:t>
            </a:r>
            <a:endParaRPr lang="en-US" sz="1500" baseline="-25000" dirty="0"/>
          </a:p>
        </p:txBody>
      </p:sp>
      <p:sp>
        <p:nvSpPr>
          <p:cNvPr id="109" name="TextBox 108"/>
          <p:cNvSpPr txBox="1"/>
          <p:nvPr/>
        </p:nvSpPr>
        <p:spPr>
          <a:xfrm>
            <a:off x="955990" y="6119551"/>
            <a:ext cx="95891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SD large</a:t>
            </a:r>
            <a:endParaRPr lang="en-US" sz="1500" dirty="0"/>
          </a:p>
        </p:txBody>
      </p:sp>
      <p:sp>
        <p:nvSpPr>
          <p:cNvPr id="110" name="TextBox 109"/>
          <p:cNvSpPr txBox="1"/>
          <p:nvPr/>
        </p:nvSpPr>
        <p:spPr>
          <a:xfrm>
            <a:off x="5328547" y="3560155"/>
            <a:ext cx="10134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GN small</a:t>
            </a:r>
            <a:endParaRPr lang="en-US" sz="1500" dirty="0"/>
          </a:p>
        </p:txBody>
      </p:sp>
      <p:sp>
        <p:nvSpPr>
          <p:cNvPr id="45" name="TextBox 109"/>
          <p:cNvSpPr txBox="1"/>
          <p:nvPr/>
        </p:nvSpPr>
        <p:spPr>
          <a:xfrm>
            <a:off x="3392933" y="3560155"/>
            <a:ext cx="117051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500" dirty="0" err="1" smtClean="0"/>
              <a:t>between</a:t>
            </a:r>
            <a:r>
              <a:rPr lang="cs-CZ" sz="1500" dirty="0" smtClean="0"/>
              <a:t> </a:t>
            </a:r>
            <a:br>
              <a:rPr lang="cs-CZ" sz="1500" dirty="0" smtClean="0"/>
            </a:br>
            <a:r>
              <a:rPr lang="cs-CZ" sz="1500" dirty="0" smtClean="0"/>
              <a:t>trust </a:t>
            </a:r>
            <a:r>
              <a:rPr lang="cs-CZ" sz="1500" dirty="0" err="1" smtClean="0"/>
              <a:t>radius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24040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Powell’s Dogleg Optimizer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noProof="0" dirty="0" smtClean="0"/>
                  <a:t>Formally, for trust radius </a:t>
                </a:r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  <a:ea typeface="Cambria Math"/>
                      </a:rPr>
                      <m:t>⍙</m:t>
                    </m:r>
                  </m:oMath>
                </a14:m>
                <a:r>
                  <a:rPr lang="en-US" noProof="0" dirty="0" smtClean="0"/>
                  <a:t>, the step is</a:t>
                </a:r>
                <a:br>
                  <a:rPr lang="en-US" noProof="0" dirty="0" smtClean="0"/>
                </a:br>
                <a:r>
                  <a:rPr lang="en-US" sz="1200" noProof="0" dirty="0" smtClean="0"/>
                  <a:t> </a:t>
                </a:r>
                <a:r>
                  <a:rPr lang="en-US" noProof="0" dirty="0" smtClean="0"/>
                  <a:t/>
                </a:r>
                <a:br>
                  <a:rPr lang="en-US" noProof="0" dirty="0" smtClean="0"/>
                </a:br>
                <a14:m>
                  <m:oMath xmlns:m="http://schemas.openxmlformats.org/officeDocument/2006/math">
                    <m:r>
                      <a:rPr lang="en-US" i="1" noProof="0" smtClean="0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i="1" noProof="0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1" i="1" noProof="0" smtClean="0">
                            <a:latin typeface="Cambria Math"/>
                            <a:ea typeface="Cambria Math"/>
                          </a:rPr>
                          <m:t>𝒙</m:t>
                        </m:r>
                      </m:e>
                      <m:sub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𝐷𝐿</m:t>
                        </m:r>
                      </m:sub>
                    </m:sSub>
                    <m:r>
                      <a:rPr lang="en-US" b="0" i="1" noProof="0" smtClean="0">
                        <a:latin typeface="Cambria Math"/>
                        <a:ea typeface="Cambria Math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b="0" i="1" noProof="0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noProof="0" smtClean="0">
                                <a:latin typeface="Cambria Math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i="1" noProof="0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i="1" noProof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noProof="0">
                                      <a:latin typeface="Cambria Math"/>
                                      <a:ea typeface="Cambria Math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i="1" noProof="0">
                                      <a:latin typeface="Cambria Math"/>
                                      <a:ea typeface="Cambria Math"/>
                                    </a:rPr>
                                    <m:t>𝐺𝑁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b="0" i="1" noProof="0" smtClean="0">
                                  <a:latin typeface="Cambria Math"/>
                                  <a:ea typeface="Cambria Math"/>
                                </a:rPr>
                                <m:t>𝑖𝑓</m:t>
                              </m:r>
                              <m:r>
                                <a:rPr lang="en-US" b="0" i="1" noProof="0" smtClean="0"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noProof="0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 noProof="0">
                                      <a:latin typeface="Cambria Math"/>
                                      <a:ea typeface="Cambria Math"/>
                                    </a:rPr>
                                    <m:t>∆</m:t>
                                  </m:r>
                                  <m:sSub>
                                    <m:sSubPr>
                                      <m:ctrlPr>
                                        <a:rPr lang="en-US" i="1" noProof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noProof="0">
                                          <a:latin typeface="Cambria Math"/>
                                          <a:ea typeface="Cambria Math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i="1" noProof="0">
                                          <a:latin typeface="Cambria Math"/>
                                          <a:ea typeface="Cambria Math"/>
                                        </a:rPr>
                                        <m:t>𝐺𝑁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i="1" noProof="0" smtClean="0">
                                  <a:latin typeface="Cambria Math"/>
                                  <a:ea typeface="Cambria Math"/>
                                </a:rPr>
                                <m:t>≤</m:t>
                              </m:r>
                              <m:r>
                                <a:rPr lang="en-US" i="1" noProof="0">
                                  <a:latin typeface="Cambria Math"/>
                                  <a:ea typeface="Cambria Math"/>
                                </a:rPr>
                                <m:t>⍙</m:t>
                              </m:r>
                            </m:e>
                          </m:mr>
                          <m:mr>
                            <m:e>
                              <m:f>
                                <m:fPr>
                                  <m:type m:val="skw"/>
                                  <m:ctrlPr>
                                    <a:rPr lang="en-US" i="1" noProof="0"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 noProof="0">
                                      <a:latin typeface="Cambria Math"/>
                                      <a:ea typeface="Cambria Math"/>
                                    </a:rPr>
                                    <m:t>⍙∙</m:t>
                                  </m:r>
                                  <m:sSub>
                                    <m:sSubPr>
                                      <m:ctrlPr>
                                        <a:rPr lang="en-US" i="1" noProof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noProof="0">
                                          <a:latin typeface="Cambria Math"/>
                                          <a:ea typeface="Cambria Math"/>
                                        </a:rPr>
                                        <m:t>∆</m:t>
                                      </m:r>
                                      <m:r>
                                        <a:rPr lang="en-US" b="1" i="1" noProof="0">
                                          <a:latin typeface="Cambria Math"/>
                                          <a:ea typeface="Cambria Math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i="1" noProof="0">
                                          <a:latin typeface="Cambria Math"/>
                                          <a:ea typeface="Cambria Math"/>
                                        </a:rPr>
                                        <m:t>𝑆𝐷</m:t>
                                      </m:r>
                                    </m:sub>
                                  </m:sSub>
                                </m:num>
                                <m:den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i="1" noProof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 noProof="0">
                                          <a:latin typeface="Cambria Math"/>
                                          <a:ea typeface="Cambria Math"/>
                                        </a:rPr>
                                        <m:t>∆</m:t>
                                      </m:r>
                                      <m:sSub>
                                        <m:sSubPr>
                                          <m:ctrlPr>
                                            <a:rPr lang="en-US" i="1" noProof="0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 noProof="0">
                                              <a:latin typeface="Cambria Math"/>
                                              <a:ea typeface="Cambria Math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i="1" noProof="0">
                                              <a:latin typeface="Cambria Math"/>
                                              <a:ea typeface="Cambria Math"/>
                                            </a:rPr>
                                            <m:t>𝑆𝐷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</m:e>
                            <m:e>
                              <m:r>
                                <a:rPr lang="en-US" b="0" i="1" noProof="0" smtClean="0">
                                  <a:latin typeface="Cambria Math"/>
                                  <a:ea typeface="Cambria Math"/>
                                </a:rPr>
                                <m:t>𝑖𝑓</m:t>
                              </m:r>
                              <m:r>
                                <a:rPr lang="en-US" b="0" i="1" noProof="0" smtClean="0"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 noProof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 noProof="0">
                                      <a:latin typeface="Cambria Math"/>
                                      <a:ea typeface="Cambria Math"/>
                                    </a:rPr>
                                    <m:t>∆</m:t>
                                  </m:r>
                                  <m:sSub>
                                    <m:sSubPr>
                                      <m:ctrlPr>
                                        <a:rPr lang="en-US" i="1" noProof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noProof="0">
                                          <a:latin typeface="Cambria Math"/>
                                          <a:ea typeface="Cambria Math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b="0" i="1" noProof="0" smtClean="0">
                                          <a:latin typeface="Cambria Math"/>
                                          <a:ea typeface="Cambria Math"/>
                                        </a:rPr>
                                        <m:t>𝑆𝐷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i="1" noProof="0" smtClean="0">
                                  <a:latin typeface="Cambria Math"/>
                                  <a:ea typeface="Cambria Math"/>
                                </a:rPr>
                                <m:t>≥</m:t>
                              </m:r>
                              <m:r>
                                <a:rPr lang="en-US" i="1" noProof="0">
                                  <a:latin typeface="Cambria Math"/>
                                  <a:ea typeface="Cambria Math"/>
                                </a:rPr>
                                <m:t>⍙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 noProof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 noProof="0">
                                      <a:latin typeface="Cambria Math"/>
                                      <a:ea typeface="Cambria Math"/>
                                    </a:rPr>
                                    <m:t>∆</m:t>
                                  </m:r>
                                  <m:r>
                                    <a:rPr lang="en-US" b="1" i="1" noProof="0">
                                      <a:latin typeface="Cambria Math"/>
                                      <a:ea typeface="Cambria Math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i="1" noProof="0">
                                      <a:latin typeface="Cambria Math"/>
                                      <a:ea typeface="Cambria Math"/>
                                    </a:rPr>
                                    <m:t>𝑆𝐷</m:t>
                                  </m:r>
                                </m:sub>
                              </m:sSub>
                              <m:r>
                                <a:rPr lang="en-US" i="1" noProof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i="1" noProof="0"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  <m:d>
                                <m:dPr>
                                  <m:ctrlPr>
                                    <a:rPr lang="en-US" i="1" noProof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 noProof="0">
                                      <a:latin typeface="Cambria Math"/>
                                      <a:ea typeface="Cambria Math"/>
                                    </a:rPr>
                                    <m:t>∆</m:t>
                                  </m:r>
                                  <m:sSub>
                                    <m:sSubPr>
                                      <m:ctrlPr>
                                        <a:rPr lang="en-US" i="1" noProof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noProof="0">
                                          <a:latin typeface="Cambria Math"/>
                                          <a:ea typeface="Cambria Math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i="1" noProof="0">
                                          <a:latin typeface="Cambria Math"/>
                                          <a:ea typeface="Cambria Math"/>
                                        </a:rPr>
                                        <m:t>𝐺𝑁</m:t>
                                      </m:r>
                                    </m:sub>
                                  </m:sSub>
                                  <m:r>
                                    <a:rPr lang="en-US" i="1" noProof="0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 noProof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noProof="0">
                                          <a:latin typeface="Cambria Math"/>
                                          <a:ea typeface="Cambria Math"/>
                                        </a:rPr>
                                        <m:t>∆</m:t>
                                      </m:r>
                                      <m:r>
                                        <a:rPr lang="en-US" b="1" i="1" noProof="0">
                                          <a:latin typeface="Cambria Math"/>
                                          <a:ea typeface="Cambria Math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i="1" noProof="0">
                                          <a:latin typeface="Cambria Math"/>
                                          <a:ea typeface="Cambria Math"/>
                                        </a:rPr>
                                        <m:t>𝑆𝐷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e>
                              <m:r>
                                <a:rPr lang="en-US" b="0" i="1" noProof="0" smtClean="0">
                                  <a:latin typeface="Cambria Math"/>
                                  <a:ea typeface="Cambria Math"/>
                                </a:rPr>
                                <m:t>𝑜𝑡h𝑒𝑟𝑤𝑖𝑠𝑒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noProof="0" dirty="0" smtClean="0"/>
                  <a:t/>
                </a:r>
                <a:br>
                  <a:rPr lang="en-US" noProof="0" dirty="0" smtClean="0"/>
                </a:br>
                <a:r>
                  <a:rPr lang="en-US" sz="1200" noProof="0" dirty="0" smtClean="0"/>
                  <a:t> </a:t>
                </a:r>
                <a:r>
                  <a:rPr lang="en-US" noProof="0" dirty="0" smtClean="0"/>
                  <a:t/>
                </a:r>
                <a:br>
                  <a:rPr lang="en-US" noProof="0" dirty="0" smtClean="0"/>
                </a:br>
                <a:r>
                  <a:rPr lang="en-US" noProof="0" dirty="0" smtClean="0"/>
                  <a:t>where </a:t>
                </a:r>
                <a14:m>
                  <m:oMath xmlns:m="http://schemas.openxmlformats.org/officeDocument/2006/math">
                    <m:r>
                      <a:rPr lang="en-US" i="1" noProof="0" smtClean="0">
                        <a:latin typeface="Cambria Math"/>
                        <a:ea typeface="Cambria Math"/>
                      </a:rPr>
                      <m:t>𝛽</m:t>
                    </m:r>
                    <m:r>
                      <a:rPr lang="en-US" b="0" i="1" noProof="0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b="0" i="1" noProof="0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𝑏</m:t>
                        </m:r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b="0" i="1" noProof="0" smtClean="0">
                                <a:latin typeface="Cambria Math"/>
                                <a:ea typeface="Cambria Math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b="0" i="1" noProof="0" smtClean="0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b="0" i="1" noProof="0" smtClean="0">
                                    <a:latin typeface="Cambria Math"/>
                                    <a:ea typeface="Cambria Math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en-US" b="0" i="1" noProof="0" smtClean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noProof="0" smtClean="0">
                                <a:latin typeface="Cambria Math"/>
                                <a:ea typeface="Cambria Math"/>
                              </a:rPr>
                              <m:t>−4</m:t>
                            </m:r>
                            <m:r>
                              <a:rPr lang="en-US" b="0" i="1" noProof="0" smtClean="0">
                                <a:latin typeface="Cambria Math"/>
                                <a:ea typeface="Cambria Math"/>
                              </a:rPr>
                              <m:t>𝑎𝑐</m:t>
                            </m:r>
                          </m:e>
                        </m:rad>
                      </m:num>
                      <m:den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2</m:t>
                        </m:r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noProof="0" dirty="0" smtClean="0"/>
                  <a:t> with </a:t>
                </a:r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  <a:ea typeface="Cambria Math"/>
                      </a:rPr>
                      <m:t>𝑎</m:t>
                    </m:r>
                    <m:r>
                      <a:rPr lang="en-US" b="0" i="1" noProof="0" smtClean="0"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en-US" b="0" i="1" noProof="0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noProof="0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i="1" noProof="0">
                                <a:latin typeface="Cambria Math"/>
                                <a:ea typeface="Cambria Math"/>
                              </a:rPr>
                              <m:t>∆</m:t>
                            </m:r>
                            <m:sSub>
                              <m:sSubPr>
                                <m:ctrlPr>
                                  <a:rPr lang="en-US" i="1" noProof="0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1" i="1" noProof="0">
                                    <a:latin typeface="Cambria Math"/>
                                    <a:ea typeface="Cambria Math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i="1" noProof="0">
                                    <a:latin typeface="Cambria Math"/>
                                    <a:ea typeface="Cambria Math"/>
                                  </a:rPr>
                                  <m:t>𝐺𝑁</m:t>
                                </m:r>
                              </m:sub>
                            </m:sSub>
                            <m:r>
                              <a:rPr lang="en-US" b="0" i="1" noProof="0" smtClean="0"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r>
                              <a:rPr lang="en-US" i="1" noProof="0">
                                <a:latin typeface="Cambria Math"/>
                                <a:ea typeface="Cambria Math"/>
                              </a:rPr>
                              <m:t>∆</m:t>
                            </m:r>
                            <m:sSub>
                              <m:sSubPr>
                                <m:ctrlPr>
                                  <a:rPr lang="en-US" i="1" noProof="0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1" i="1" noProof="0">
                                    <a:latin typeface="Cambria Math"/>
                                    <a:ea typeface="Cambria Math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b="0" i="1" noProof="0" smtClean="0">
                                    <a:latin typeface="Cambria Math"/>
                                    <a:ea typeface="Cambria Math"/>
                                  </a:rPr>
                                  <m:t>𝑆𝐷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noProof="0" dirty="0" smtClean="0"/>
                  <a:t>, </a:t>
                </a:r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  <a:ea typeface="Cambria Math"/>
                      </a:rPr>
                      <m:t>𝑏</m:t>
                    </m:r>
                    <m:r>
                      <a:rPr lang="en-US" b="0" i="1" noProof="0" smtClean="0"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en-US" b="0" i="1" noProof="0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∆</m:t>
                        </m:r>
                        <m:sSub>
                          <m:sSubPr>
                            <m:ctrlPr>
                              <a:rPr lang="en-US" i="1" noProof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b="1" i="1" noProof="0">
                                <a:latin typeface="Cambria Math"/>
                                <a:ea typeface="Cambria Math"/>
                              </a:rPr>
                              <m:t>𝒙</m:t>
                            </m:r>
                          </m:e>
                          <m:sub>
                            <m:r>
                              <a:rPr lang="en-US" i="1" noProof="0">
                                <a:latin typeface="Cambria Math"/>
                                <a:ea typeface="Cambria Math"/>
                              </a:rPr>
                              <m:t>𝑆𝐷</m:t>
                            </m:r>
                          </m:sub>
                        </m:sSub>
                      </m:e>
                      <m:sup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b="0" i="1" noProof="0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∆</m:t>
                        </m:r>
                        <m:sSub>
                          <m:sSubPr>
                            <m:ctrlPr>
                              <a:rPr lang="en-US" i="1" noProof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b="1" i="1" noProof="0">
                                <a:latin typeface="Cambria Math"/>
                                <a:ea typeface="Cambria Math"/>
                              </a:rPr>
                              <m:t>𝒙</m:t>
                            </m:r>
                          </m:e>
                          <m:sub>
                            <m:r>
                              <a:rPr lang="en-US" i="1" noProof="0">
                                <a:latin typeface="Cambria Math"/>
                                <a:ea typeface="Cambria Math"/>
                              </a:rPr>
                              <m:t>𝐺𝑁</m:t>
                            </m:r>
                          </m:sub>
                        </m:sSub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−∆</m:t>
                        </m:r>
                        <m:sSub>
                          <m:sSubPr>
                            <m:ctrlPr>
                              <a:rPr lang="en-US" i="1" noProof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b="1" i="1" noProof="0">
                                <a:latin typeface="Cambria Math"/>
                                <a:ea typeface="Cambria Math"/>
                              </a:rPr>
                              <m:t>𝒙</m:t>
                            </m:r>
                          </m:e>
                          <m:sub>
                            <m:r>
                              <a:rPr lang="en-US" i="1" noProof="0">
                                <a:latin typeface="Cambria Math"/>
                                <a:ea typeface="Cambria Math"/>
                              </a:rPr>
                              <m:t>𝑆𝐷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noProof="0" dirty="0" smtClean="0"/>
                  <a:t> and </a:t>
                </a:r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  <a:ea typeface="Cambria Math"/>
                      </a:rPr>
                      <m:t>𝑐</m:t>
                    </m:r>
                    <m:r>
                      <a:rPr lang="en-US" b="0" i="1" noProof="0" smtClean="0"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en-US" b="0" i="1" noProof="0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 noProof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i="1" noProof="0">
                                <a:latin typeface="Cambria Math"/>
                                <a:ea typeface="Cambria Math"/>
                              </a:rPr>
                              <m:t>∆</m:t>
                            </m:r>
                            <m:sSub>
                              <m:sSubPr>
                                <m:ctrlPr>
                                  <a:rPr lang="en-US" i="1" noProof="0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1" i="1" noProof="0">
                                    <a:latin typeface="Cambria Math"/>
                                    <a:ea typeface="Cambria Math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i="1" noProof="0">
                                    <a:latin typeface="Cambria Math"/>
                                    <a:ea typeface="Cambria Math"/>
                                  </a:rPr>
                                  <m:t>𝑆𝐷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en-US" b="0" i="1" noProof="0" smtClean="0">
                        <a:latin typeface="Cambria Math"/>
                        <a:ea typeface="Cambria Math"/>
                      </a:rPr>
                      <m:t>−</m:t>
                    </m:r>
                    <m:sSup>
                      <m:sSupPr>
                        <m:ctrlPr>
                          <a:rPr lang="en-US" b="0" i="1" noProof="0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⍙</m:t>
                        </m:r>
                      </m:e>
                      <m:sup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noProof="0" dirty="0" smtClean="0"/>
              </a:p>
              <a:p>
                <a:endParaRPr lang="en-US" noProof="0" dirty="0" smtClean="0"/>
              </a:p>
              <a:p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  <a:ea typeface="Cambria Math"/>
                      </a:rPr>
                      <m:t>⍙</m:t>
                    </m:r>
                  </m:oMath>
                </a14:m>
                <a:r>
                  <a:rPr lang="en-US" noProof="0" dirty="0" smtClean="0"/>
                  <a:t> is changed based on optimization gain</a:t>
                </a:r>
              </a:p>
              <a:p>
                <a:r>
                  <a:rPr lang="en-US" noProof="0" dirty="0" smtClean="0"/>
                  <a:t>The initial trust radius can be large (unlike LM, DL does not resolve the lin. system on bad step)</a:t>
                </a:r>
                <a:endParaRPr lang="en-US" noProof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329" t="-1144" r="-1119" b="-9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5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Handling Outliers – Robust Estimation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Outliers are a problem in computer vision</a:t>
            </a:r>
          </a:p>
          <a:p>
            <a:pPr lvl="1"/>
            <a:r>
              <a:rPr lang="en-US" noProof="0" dirty="0" smtClean="0"/>
              <a:t>Bad feature matching (mismatched feature)</a:t>
            </a:r>
          </a:p>
          <a:p>
            <a:pPr lvl="1"/>
            <a:r>
              <a:rPr lang="en-US" noProof="0" dirty="0" smtClean="0"/>
              <a:t>Reflections (matched to a good feature in a mirror)</a:t>
            </a:r>
          </a:p>
          <a:p>
            <a:pPr lvl="1"/>
            <a:r>
              <a:rPr lang="en-US" noProof="0" dirty="0" smtClean="0"/>
              <a:t>Moving objects (cars, pedestrians, wind)</a:t>
            </a:r>
          </a:p>
          <a:p>
            <a:endParaRPr lang="en-US" noProof="0" dirty="0"/>
          </a:p>
          <a:p>
            <a:r>
              <a:rPr lang="en-US" noProof="0" dirty="0" smtClean="0"/>
              <a:t>Can try to reject suspicious observations</a:t>
            </a:r>
          </a:p>
          <a:p>
            <a:endParaRPr lang="en-US" noProof="0" dirty="0"/>
          </a:p>
          <a:p>
            <a:r>
              <a:rPr lang="en-US" noProof="0" dirty="0" smtClean="0"/>
              <a:t>Can use robust estimation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5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Lens Distortion Models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noProof="0" dirty="0" smtClean="0"/>
                  <a:t>Brown's radial distortion model</a:t>
                </a:r>
              </a:p>
              <a:p>
                <a:pPr lvl="1"/>
                <a:endParaRPr lang="en-US" sz="2800" noProof="0" dirty="0" smtClean="0"/>
              </a:p>
              <a:p>
                <a:pPr marL="457200" lvl="1" indent="0">
                  <a:buNone/>
                  <a:tabLst>
                    <a:tab pos="712788" algn="l"/>
                  </a:tabLst>
                </a:pPr>
                <a:r>
                  <a:rPr lang="en-US" b="0" noProof="0" dirty="0"/>
                  <a:t> </a:t>
                </a:r>
                <a:r>
                  <a:rPr lang="en-US" b="0" noProof="0" dirty="0" smtClean="0"/>
                  <a:t>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noProof="0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b="0" i="1" noProof="0" smtClean="0"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en-US" b="0" i="1" noProof="0" smtClean="0">
                        <a:latin typeface="Cambria Math"/>
                      </a:rPr>
                      <m:t>=</m:t>
                    </m:r>
                    <m:r>
                      <a:rPr lang="en-US" b="0" i="1" noProof="0" smtClean="0">
                        <a:latin typeface="Cambria Math"/>
                      </a:rPr>
                      <m:t>𝑥</m:t>
                    </m:r>
                    <m:d>
                      <m:dPr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noProof="0" smtClean="0">
                            <a:latin typeface="Cambria Math"/>
                          </a:rPr>
                          <m:t>1+</m:t>
                        </m:r>
                        <m:r>
                          <a:rPr lang="en-US" b="0" i="1" noProof="0" smtClean="0">
                            <a:latin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en-US" b="0" i="1" noProof="0" smtClean="0">
                                <a:latin typeface="Cambria Math"/>
                              </a:rPr>
                            </m:ctrlPr>
                          </m:d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b="0" i="1" noProof="0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b="0" i="1" noProof="0" smtClean="0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b="0" i="1" noProof="0" smtClean="0">
                                    <a:latin typeface="Cambria Math"/>
                                  </a:rPr>
                                  <m:t>−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b="0" i="1" noProof="0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b="0" i="1" noProof="0" smtClean="0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b="0" i="1" noProof="0" smtClean="0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noProof="0" smtClean="0">
                                                  <a:latin typeface="Cambria Math"/>
                                                </a:rPr>
                                                <m:t>𝑐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noProof="0" smtClean="0">
                                                  <a:latin typeface="Cambria Math"/>
                                                </a:rPr>
                                                <m:t>𝑥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 noProof="0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 noProof="0">
                                                  <a:latin typeface="Cambria Math"/>
                                                </a:rPr>
                                                <m:t>𝑐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noProof="0" smtClean="0">
                                                  <a:latin typeface="Cambria Math"/>
                                                </a:rPr>
                                                <m:t>𝑦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d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US" b="0" noProof="0" dirty="0" smtClean="0"/>
                  <a:t/>
                </a:r>
                <a:br>
                  <a:rPr lang="en-US" b="0" noProof="0" dirty="0" smtClean="0"/>
                </a:br>
                <a:endParaRPr lang="en-US" noProof="0" dirty="0" smtClean="0"/>
              </a:p>
              <a:p>
                <a:pPr lvl="1"/>
                <a:r>
                  <a:rPr lang="en-US" noProof="0" dirty="0" smtClean="0"/>
                  <a:t>Here, </a:t>
                </a:r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i="1" noProof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 noProof="0" smtClean="0">
                            <a:latin typeface="Cambria Math"/>
                            <a:ea typeface="Cambria Math"/>
                          </a:rPr>
                          <m:t>∙</m:t>
                        </m:r>
                      </m:e>
                    </m:d>
                  </m:oMath>
                </a14:m>
                <a:r>
                  <a:rPr lang="en-US" noProof="0" dirty="0" smtClean="0"/>
                  <a:t> is typically a polynomial function, e.g.:</a:t>
                </a:r>
                <a:r>
                  <a:rPr lang="en-US" noProof="0" dirty="0" smtClean="0">
                    <a:latin typeface="Cambria Math"/>
                  </a:rPr>
                  <a:t/>
                </a:r>
                <a:br>
                  <a:rPr lang="en-US" noProof="0" dirty="0" smtClean="0">
                    <a:latin typeface="Cambria Math"/>
                  </a:rPr>
                </a:br>
                <a:r>
                  <a:rPr lang="en-US" noProof="0" dirty="0" smtClean="0">
                    <a:latin typeface="Cambria Math"/>
                  </a:rPr>
                  <a:t/>
                </a:r>
                <a:br>
                  <a:rPr lang="en-US" noProof="0" dirty="0" smtClean="0">
                    <a:latin typeface="Cambria Math"/>
                  </a:rPr>
                </a:br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 noProof="0">
                            <a:latin typeface="Cambria Math"/>
                          </a:rPr>
                          <m:t>𝑎</m:t>
                        </m:r>
                      </m:e>
                    </m:d>
                    <m:r>
                      <a:rPr lang="en-US" i="1" noProof="0"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en-US" i="1" noProof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 noProof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 noProof="0">
                                    <a:latin typeface="Cambria Math"/>
                                    <a:ea typeface="Cambria Math"/>
                                  </a:rPr>
                                </m:ctrlPr>
                              </m:mPr>
                              <m:mr>
                                <m:e>
                                  <m:sSup>
                                    <m:sSupPr>
                                      <m:ctrlPr>
                                        <a:rPr lang="en-US" i="1" noProof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 noProof="0">
                                          <a:latin typeface="Cambria Math"/>
                                          <a:ea typeface="Cambria Math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m:rPr>
                                          <m:brk m:alnAt="7"/>
                                        </m:rPr>
                                        <a:rPr lang="en-US" i="1" noProof="0">
                                          <a:latin typeface="Cambria Math"/>
                                          <a:ea typeface="Cambria Math"/>
                                        </a:rPr>
                                        <m:t>3</m:t>
                                      </m:r>
                                    </m:sup>
                                  </m:sSup>
                                </m:e>
                                <m:e>
                                  <m:sSup>
                                    <m:sSupPr>
                                      <m:ctrlPr>
                                        <a:rPr lang="en-US" i="1" noProof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 noProof="0">
                                          <a:latin typeface="Cambria Math"/>
                                          <a:ea typeface="Cambria Math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i="1" noProof="0">
                                          <a:latin typeface="Cambria Math"/>
                                          <a:ea typeface="Cambria Math"/>
                                        </a:rPr>
                                        <m:t>5</m:t>
                                      </m:r>
                                    </m:sup>
                                  </m:sSup>
                                </m:e>
                                <m:e>
                                  <m:sSup>
                                    <m:sSupPr>
                                      <m:ctrlPr>
                                        <a:rPr lang="en-US" i="1" noProof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 noProof="0">
                                          <a:latin typeface="Cambria Math"/>
                                          <a:ea typeface="Cambria Math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i="1" noProof="0">
                                          <a:latin typeface="Cambria Math"/>
                                          <a:ea typeface="Cambria Math"/>
                                        </a:rPr>
                                        <m:t>7</m:t>
                                      </m:r>
                                    </m:sup>
                                  </m:sSup>
                                </m:e>
                              </m:mr>
                            </m:m>
                          </m:e>
                        </m:d>
                      </m:e>
                      <m:sup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𝑇</m:t>
                        </m:r>
                      </m:sup>
                    </m:sSup>
                    <m:r>
                      <a:rPr lang="en-US" b="1" i="1" noProof="0">
                        <a:latin typeface="Cambria Math"/>
                        <a:ea typeface="Cambria Math"/>
                      </a:rPr>
                      <m:t>𝒇</m:t>
                    </m:r>
                  </m:oMath>
                </a14:m>
                <a:r>
                  <a:rPr lang="en-US" b="1" noProof="0" dirty="0"/>
                  <a:t> </a:t>
                </a:r>
                <a:r>
                  <a:rPr lang="en-US" b="1" noProof="0" dirty="0" smtClean="0"/>
                  <a:t>,</a:t>
                </a:r>
                <a:r>
                  <a:rPr lang="en-US" b="1" noProof="0" dirty="0"/>
                  <a:t/>
                </a:r>
                <a:br>
                  <a:rPr lang="en-US" b="1" noProof="0" dirty="0"/>
                </a:br>
                <a:r>
                  <a:rPr lang="en-US" b="1" noProof="0" dirty="0"/>
                  <a:t/>
                </a:r>
                <a:br>
                  <a:rPr lang="en-US" b="1" noProof="0" dirty="0"/>
                </a:br>
                <a:r>
                  <a:rPr lang="en-US" noProof="0" dirty="0" smtClean="0"/>
                  <a:t>where </a:t>
                </a:r>
                <a14:m>
                  <m:oMath xmlns:m="http://schemas.openxmlformats.org/officeDocument/2006/math">
                    <m:r>
                      <a:rPr lang="en-US" b="1" i="1" noProof="0">
                        <a:latin typeface="Cambria Math"/>
                        <a:ea typeface="Cambria Math"/>
                      </a:rPr>
                      <m:t>𝒇</m:t>
                    </m:r>
                  </m:oMath>
                </a14:m>
                <a:r>
                  <a:rPr lang="en-US" noProof="0" dirty="0" smtClean="0"/>
                  <a:t> is a vector of polynomial coefficients</a:t>
                </a:r>
              </a:p>
              <a:p>
                <a:pPr lvl="1"/>
                <a:endParaRPr lang="en-US" noProof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329" t="-11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1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Robust Estimation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noProof="0" dirty="0" smtClean="0"/>
                  <a:t>Try to identify outliers in the LS framework</a:t>
                </a:r>
              </a:p>
              <a:p>
                <a:r>
                  <a:rPr lang="en-US" noProof="0" dirty="0" smtClean="0"/>
                  <a:t>LS minimize </a:t>
                </a:r>
                <a:r>
                  <a:rPr lang="en-US" i="1" noProof="0" dirty="0" smtClean="0"/>
                  <a:t>squared</a:t>
                </a:r>
                <a:r>
                  <a:rPr lang="en-US" noProof="0" dirty="0" smtClean="0"/>
                  <a:t> error </a:t>
                </a:r>
                <a:br>
                  <a:rPr lang="en-US" noProof="0" dirty="0" smtClean="0"/>
                </a:br>
                <a14:m>
                  <m:oMath xmlns:m="http://schemas.openxmlformats.org/officeDocument/2006/math">
                    <m:r>
                      <a:rPr lang="en-US" b="1" i="1" noProof="0" smtClean="0">
                        <a:latin typeface="Cambria Math"/>
                      </a:rPr>
                      <m:t>𝒙</m:t>
                    </m:r>
                    <m:r>
                      <a:rPr lang="en-US" b="0" i="1" noProof="0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noProof="0" smtClean="0">
                            <a:latin typeface="Cambria Math"/>
                          </a:rPr>
                          <m:t>argmin</m:t>
                        </m:r>
                      </m:e>
                      <m:sub>
                        <m:r>
                          <a:rPr lang="en-US" b="1" i="1" noProof="0" smtClean="0">
                            <a:latin typeface="Cambria Math"/>
                          </a:rPr>
                          <m:t>𝒙</m:t>
                        </m:r>
                      </m:sub>
                    </m:sSub>
                    <m:f>
                      <m:fPr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noProof="0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noProof="0" smtClean="0">
                            <a:latin typeface="Cambria Math"/>
                          </a:rPr>
                          <m:t>2</m:t>
                        </m:r>
                      </m:den>
                    </m:f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b="0" i="1" noProof="0" smtClean="0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 noProof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i="1" noProof="0">
                                    <a:latin typeface="Cambria Math"/>
                                  </a:rPr>
                                  <m:t>𝑏</m:t>
                                </m:r>
                                <m:r>
                                  <a:rPr lang="en-US" i="1" noProof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i="1" noProof="0">
                                    <a:latin typeface="Cambria Math"/>
                                  </a:rPr>
                                  <m:t>h</m:t>
                                </m:r>
                                <m:d>
                                  <m:dPr>
                                    <m:ctrlPr>
                                      <a:rPr lang="en-US" i="1" noProof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 noProof="0"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b="0" i="1" noProof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noProof="0" dirty="0" smtClean="0"/>
                  <a:t/>
                </a:r>
                <a:br>
                  <a:rPr lang="en-US" noProof="0" dirty="0" smtClean="0"/>
                </a:br>
                <a:r>
                  <a:rPr lang="en-US" noProof="0" dirty="0" smtClean="0"/>
                  <a:t>big outliers have huge (squared) influence</a:t>
                </a:r>
              </a:p>
              <a:p>
                <a:r>
                  <a:rPr lang="en-US" noProof="0" dirty="0" smtClean="0"/>
                  <a:t>Try to generalize the error</a:t>
                </a:r>
                <a:r>
                  <a:rPr lang="en-US" noProof="0" dirty="0"/>
                  <a:t/>
                </a:r>
                <a:br>
                  <a:rPr lang="en-US" noProof="0" dirty="0"/>
                </a:br>
                <a14:m>
                  <m:oMath xmlns:m="http://schemas.openxmlformats.org/officeDocument/2006/math">
                    <m:r>
                      <a:rPr lang="en-US" b="1" i="1" noProof="0">
                        <a:latin typeface="Cambria Math"/>
                      </a:rPr>
                      <m:t>𝒙</m:t>
                    </m:r>
                    <m:r>
                      <a:rPr lang="en-US" i="1" noProof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 noProof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noProof="0">
                            <a:latin typeface="Cambria Math"/>
                          </a:rPr>
                          <m:t>argmin</m:t>
                        </m:r>
                      </m:e>
                      <m:sub>
                        <m:r>
                          <a:rPr lang="en-US" b="1" i="1" noProof="0">
                            <a:latin typeface="Cambria Math"/>
                          </a:rPr>
                          <m:t>𝒙</m:t>
                        </m:r>
                      </m:sub>
                    </m:sSub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 noProof="0"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r>
                          <a:rPr lang="en-US" i="1" noProof="0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</m:nary>
                    <m:d>
                      <m:dPr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 noProof="0">
                            <a:latin typeface="Cambria Math"/>
                          </a:rPr>
                          <m:t>𝑏</m:t>
                        </m:r>
                        <m:r>
                          <a:rPr lang="en-US" i="1" noProof="0">
                            <a:latin typeface="Cambria Math"/>
                          </a:rPr>
                          <m:t>−</m:t>
                        </m:r>
                        <m:r>
                          <a:rPr lang="en-US" i="1" noProof="0">
                            <a:latin typeface="Cambria Math"/>
                          </a:rPr>
                          <m:t>h</m:t>
                        </m:r>
                        <m:d>
                          <m:dPr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 noProof="0">
                                <a:latin typeface="Cambria Math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noProof="0" dirty="0" smtClean="0"/>
                  <a:t/>
                </a:r>
                <a:br>
                  <a:rPr lang="en-US" noProof="0" dirty="0" smtClean="0"/>
                </a:br>
                <a:r>
                  <a:rPr lang="en-US" noProof="0" dirty="0" smtClean="0"/>
                  <a:t>where </a:t>
                </a:r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  <a:ea typeface="Cambria Math"/>
                      </a:rPr>
                      <m:t>𝜌</m:t>
                    </m:r>
                    <m:d>
                      <m:dPr>
                        <m:ctrlPr>
                          <a:rPr lang="en-US" i="1" noProof="0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𝑢</m:t>
                        </m:r>
                      </m:e>
                    </m:d>
                    <m:r>
                      <a:rPr lang="en-US" b="0" i="1" noProof="0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b="0" i="1" noProof="0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b="0" i="1" noProof="0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𝑢</m:t>
                        </m:r>
                      </m:e>
                      <m:sup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noProof="0" dirty="0" smtClean="0"/>
                  <a:t> is ordinary LS </a:t>
                </a:r>
                <a:r>
                  <a:rPr lang="en-US" i="1" noProof="0" dirty="0" smtClean="0"/>
                  <a:t>loss function</a:t>
                </a:r>
              </a:p>
              <a:p>
                <a:pPr marL="0" indent="0">
                  <a:buNone/>
                </a:pPr>
                <a:r>
                  <a:rPr lang="en-US" noProof="0" dirty="0" smtClean="0"/>
                  <a:t/>
                </a:r>
                <a:br>
                  <a:rPr lang="en-US" noProof="0" dirty="0" smtClean="0"/>
                </a:br>
                <a:endParaRPr lang="en-US" noProof="0" dirty="0" smtClean="0"/>
              </a:p>
              <a:p>
                <a:endParaRPr lang="en-US" noProof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329" t="-11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8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Robust Estimation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noProof="0" dirty="0" smtClean="0"/>
                  <a:t>Try to minimize pseudo-L1 error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noProof="0" smtClean="0">
                          <a:latin typeface="Cambria Math"/>
                          <a:ea typeface="Cambria Math"/>
                        </a:rPr>
                        <m:t>𝜌</m:t>
                      </m:r>
                      <m:d>
                        <m:dPr>
                          <m:ctrlPr>
                            <a:rPr lang="en-US" i="1" noProof="0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b="0" i="1" noProof="0" smtClean="0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</m:d>
                      <m:r>
                        <a:rPr lang="en-US" b="0" i="1" noProof="0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noProof="0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noProof="0" smtClean="0">
                                  <a:latin typeface="Cambria Math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b="0" i="1" noProof="0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noProof="0" smtClean="0">
                                        <a:latin typeface="Cambria Math"/>
                                        <a:ea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b="0" i="1" noProof="0" smtClean="0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b="0" i="1" noProof="0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noProof="0" smtClean="0">
                                        <a:latin typeface="Cambria Math"/>
                                        <a:ea typeface="Cambria Math"/>
                                      </a:rPr>
                                      <m:t>𝑢</m:t>
                                    </m:r>
                                  </m:e>
                                  <m:sup>
                                    <m:r>
                                      <a:rPr lang="en-US" b="0" i="1" noProof="0" smtClean="0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b="0" i="1" noProof="0" smtClean="0">
                                    <a:latin typeface="Cambria Math"/>
                                    <a:ea typeface="Cambria Math"/>
                                  </a:rPr>
                                  <m:t>𝑖𝑓</m:t>
                                </m:r>
                                <m:r>
                                  <a:rPr lang="en-US" b="0" i="1" noProof="0" smtClean="0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b="0" i="1" noProof="0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noProof="0" smtClean="0">
                                        <a:latin typeface="Cambria Math"/>
                                        <a:ea typeface="Cambria Math"/>
                                      </a:rPr>
                                      <m:t>𝑢</m:t>
                                    </m:r>
                                  </m:e>
                                </m:d>
                                <m:r>
                                  <a:rPr lang="en-US" b="0" i="1" noProof="0" smtClean="0">
                                    <a:latin typeface="Cambria Math"/>
                                    <a:ea typeface="Cambria Math"/>
                                  </a:rPr>
                                  <m:t>≤</m:t>
                                </m:r>
                                <m:r>
                                  <a:rPr lang="en-US" b="0" i="1" noProof="0" smtClean="0">
                                    <a:latin typeface="Cambria Math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i="1" noProof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 noProof="0">
                                        <a:latin typeface="Cambria Math"/>
                                        <a:ea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 noProof="0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b="0" i="1" noProof="0" smtClean="0">
                                    <a:latin typeface="Cambria Math"/>
                                    <a:ea typeface="Cambria Math"/>
                                  </a:rPr>
                                  <m:t>𝑎</m:t>
                                </m:r>
                                <m:d>
                                  <m:dPr>
                                    <m:ctrlPr>
                                      <a:rPr lang="en-US" b="0" i="1" noProof="0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noProof="0" smtClean="0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b="0" i="1" noProof="0" smtClean="0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noProof="0" smtClean="0">
                                            <a:latin typeface="Cambria Math"/>
                                            <a:ea typeface="Cambria Math"/>
                                          </a:rPr>
                                          <m:t>𝑢</m:t>
                                        </m:r>
                                      </m:e>
                                    </m:d>
                                    <m:r>
                                      <a:rPr lang="en-US" b="0" i="1" noProof="0" smtClean="0">
                                        <a:latin typeface="Cambria Math"/>
                                        <a:ea typeface="Cambria Math"/>
                                      </a:rPr>
                                      <m:t>−</m:t>
                                    </m:r>
                                    <m:r>
                                      <a:rPr lang="en-US" b="0" i="1" noProof="0" smtClean="0">
                                        <a:latin typeface="Cambria Math"/>
                                        <a:ea typeface="Cambria Math"/>
                                      </a:rPr>
                                      <m:t>𝑎</m:t>
                                    </m:r>
                                  </m:e>
                                </m:d>
                              </m:e>
                              <m:e>
                                <m:r>
                                  <a:rPr lang="en-US" b="0" i="1" noProof="0" smtClean="0">
                                    <a:latin typeface="Cambria Math"/>
                                    <a:ea typeface="Cambria Math"/>
                                  </a:rPr>
                                  <m:t>𝑜𝑡h𝑒𝑟𝑤𝑖𝑠𝑒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noProof="0" dirty="0" smtClean="0"/>
              </a:p>
              <a:p>
                <a:pPr marL="0" indent="0">
                  <a:buNone/>
                </a:pPr>
                <a:endParaRPr lang="en-US" noProof="0" dirty="0"/>
              </a:p>
              <a:p>
                <a:pPr marL="0" indent="0">
                  <a:buNone/>
                </a:pPr>
                <a:endParaRPr lang="en-US" noProof="0" dirty="0" smtClean="0"/>
              </a:p>
              <a:p>
                <a:pPr marL="0" indent="0">
                  <a:buNone/>
                </a:pPr>
                <a:endParaRPr lang="en-US" noProof="0" dirty="0"/>
              </a:p>
              <a:p>
                <a:pPr marL="0" indent="0">
                  <a:buNone/>
                </a:pPr>
                <a:endParaRPr lang="en-US" noProof="0" dirty="0" smtClean="0"/>
              </a:p>
              <a:p>
                <a:pPr marL="0" indent="0" algn="ctr">
                  <a:buNone/>
                </a:pPr>
                <a:endParaRPr lang="en-US" noProof="0" dirty="0" smtClean="0"/>
              </a:p>
              <a:p>
                <a:pPr marL="0" indent="0" algn="ctr">
                  <a:buNone/>
                </a:pPr>
                <a:endParaRPr lang="en-US" sz="1200" noProof="0" dirty="0" smtClean="0"/>
              </a:p>
              <a:p>
                <a:pPr marL="0" indent="0" algn="ctr">
                  <a:buNone/>
                </a:pPr>
                <a:r>
                  <a:rPr lang="en-US" noProof="0" dirty="0" smtClean="0"/>
                  <a:t>Huber kernel</a:t>
                </a:r>
                <a:br>
                  <a:rPr lang="en-US" noProof="0" dirty="0" smtClean="0"/>
                </a:br>
                <a:endParaRPr lang="en-US" noProof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329" t="-1144" b="-58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5276"/>
            <a:ext cx="9144000" cy="245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620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Normal Equations for Robust Estimation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noProof="0" dirty="0" smtClean="0"/>
                  <a:t>So how to plug it in? Notice that for LS,</a:t>
                </a:r>
                <a:r>
                  <a:rPr lang="en-US" noProof="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noProof="0" smtClean="0">
                        <a:latin typeface="Cambria Math"/>
                        <a:ea typeface="Cambria Math"/>
                      </a:rPr>
                      <m:t>ρ</m:t>
                    </m:r>
                    <m:d>
                      <m:dPr>
                        <m:ctrlPr>
                          <a:rPr lang="en-US" i="1" noProof="0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𝑢</m:t>
                        </m:r>
                      </m:e>
                    </m:d>
                    <m:r>
                      <a:rPr lang="en-US" b="0" i="1" noProof="0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i="1" noProof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i="1" noProof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𝑢</m:t>
                        </m:r>
                      </m:e>
                      <m:sup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noProof="0" dirty="0" smtClean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noProof="0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1" noProof="0">
                            <a:latin typeface="Cambria Math"/>
                            <a:ea typeface="Cambria Math"/>
                          </a:rPr>
                          <m:t>ρ</m:t>
                        </m:r>
                      </m:e>
                      <m:sup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i="1" noProof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𝑢</m:t>
                        </m:r>
                      </m:e>
                    </m:d>
                    <m:r>
                      <a:rPr lang="en-US" b="0" i="1" noProof="0" smtClean="0">
                        <a:latin typeface="Cambria Math"/>
                        <a:ea typeface="Cambria Math"/>
                      </a:rPr>
                      <m:t>=1</m:t>
                    </m:r>
                  </m:oMath>
                </a14:m>
                <a:endParaRPr lang="en-US" noProof="0" dirty="0" smtClean="0"/>
              </a:p>
              <a:p>
                <a:r>
                  <a:rPr lang="en-US" noProof="0" dirty="0" smtClean="0"/>
                  <a:t>The derivative of loss is </a:t>
                </a:r>
                <a:r>
                  <a:rPr lang="en-US" i="1" noProof="0" dirty="0" smtClean="0"/>
                  <a:t>score function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noProof="0" smtClean="0">
                        <a:latin typeface="Cambria Math"/>
                        <a:ea typeface="Cambria Math"/>
                      </a:rPr>
                      <m:t>ψ</m:t>
                    </m:r>
                    <m:sSup>
                      <m:sSupPr>
                        <m:ctrlPr>
                          <a:rPr lang="en-US" i="1" noProof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noProof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i="1" noProof="0">
                                <a:latin typeface="Cambria Math"/>
                                <a:ea typeface="Cambria Math"/>
                              </a:rPr>
                              <m:t>𝑢</m:t>
                            </m:r>
                          </m:e>
                        </m:d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i="1" noProof="0">
                            <a:latin typeface="Cambria Math"/>
                            <a:ea typeface="Cambria Math"/>
                          </a:rPr>
                          <m:t>ρ</m:t>
                        </m:r>
                      </m:e>
                      <m:sup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i="1" noProof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𝑢</m:t>
                        </m:r>
                      </m:e>
                    </m:d>
                  </m:oMath>
                </a14:m>
                <a:endParaRPr lang="en-US" noProof="0" dirty="0" smtClean="0"/>
              </a:p>
              <a:p>
                <a:r>
                  <a:rPr lang="en-US" noProof="0" dirty="0" smtClean="0"/>
                  <a:t>This can be used for weights, </a:t>
                </a:r>
                <a:br>
                  <a:rPr lang="en-US" noProof="0" dirty="0" smtClean="0"/>
                </a:br>
                <a:r>
                  <a:rPr lang="en-US" sz="1200" noProof="0" dirty="0" smtClean="0"/>
                  <a:t> </a:t>
                </a:r>
                <a:r>
                  <a:rPr lang="en-US" noProof="0" dirty="0" smtClean="0"/>
                  <a:t/>
                </a:r>
                <a:br>
                  <a:rPr lang="en-US" noProof="0" dirty="0" smtClean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b="1" i="1" noProof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𝑱</m:t>
                        </m:r>
                      </m:e>
                      <m:sup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𝑻</m:t>
                        </m:r>
                      </m:sup>
                    </m:sSup>
                    <m:r>
                      <a:rPr lang="en-US" b="1" i="1" noProof="0" smtClean="0">
                        <a:latin typeface="Cambria Math"/>
                        <a:ea typeface="Cambria Math"/>
                      </a:rPr>
                      <m:t>𝑾</m:t>
                    </m:r>
                    <m:r>
                      <a:rPr lang="en-US" b="1" i="1" noProof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𝑱</m:t>
                    </m:r>
                    <m:r>
                      <a:rPr lang="en-US" b="1" i="1" noProof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b="1" i="1" noProof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1" i="1" noProof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𝒙</m:t>
                        </m:r>
                      </m:e>
                      <m:sub>
                        <m:r>
                          <a:rPr lang="en-US" i="1" noProof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𝐺𝑁</m:t>
                        </m:r>
                      </m:sub>
                    </m:sSub>
                    <m:r>
                      <a:rPr lang="en-US" b="1" i="1" noProof="0"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en-US" b="1" i="1" noProof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𝑱</m:t>
                        </m:r>
                      </m:e>
                      <m:sup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𝑻</m:t>
                        </m:r>
                      </m:sup>
                    </m:sSup>
                    <m:r>
                      <a:rPr lang="en-US" b="1" i="1" noProof="0" smtClean="0">
                        <a:latin typeface="Cambria Math"/>
                        <a:ea typeface="Cambria Math"/>
                      </a:rPr>
                      <m:t>𝑾</m:t>
                    </m:r>
                    <m:r>
                      <a:rPr lang="en-US" b="1" i="1" noProof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b="1" i="1" noProof="0">
                        <a:latin typeface="Cambria Math"/>
                        <a:ea typeface="Cambria Math"/>
                      </a:rPr>
                      <m:t>𝒃</m:t>
                    </m:r>
                  </m:oMath>
                </a14:m>
                <a:r>
                  <a:rPr lang="en-US" b="1" noProof="0" dirty="0" smtClean="0">
                    <a:ea typeface="Cambria Math"/>
                  </a:rPr>
                  <a:t/>
                </a:r>
                <a:br>
                  <a:rPr lang="en-US" b="1" noProof="0" dirty="0" smtClean="0">
                    <a:ea typeface="Cambria Math"/>
                  </a:rPr>
                </a:br>
                <a:r>
                  <a:rPr lang="en-US" sz="1200" b="1" noProof="0" dirty="0" smtClean="0">
                    <a:ea typeface="Cambria Math"/>
                  </a:rPr>
                  <a:t> </a:t>
                </a:r>
                <a:r>
                  <a:rPr lang="en-US" b="1" noProof="0" dirty="0" smtClean="0">
                    <a:ea typeface="Cambria Math"/>
                  </a:rPr>
                  <a:t/>
                </a:r>
                <a:br>
                  <a:rPr lang="en-US" b="1" noProof="0" dirty="0" smtClean="0">
                    <a:ea typeface="Cambria Math"/>
                  </a:rPr>
                </a:br>
                <a:r>
                  <a:rPr lang="en-US" noProof="0" dirty="0" smtClean="0">
                    <a:ea typeface="Cambria Math"/>
                  </a:rPr>
                  <a:t>where </a:t>
                </a:r>
                <a14:m>
                  <m:oMath xmlns:m="http://schemas.openxmlformats.org/officeDocument/2006/math">
                    <m:r>
                      <a:rPr lang="en-US" b="1" i="1" noProof="0" smtClean="0">
                        <a:latin typeface="Cambria Math"/>
                        <a:ea typeface="Cambria Math"/>
                      </a:rPr>
                      <m:t>𝑾</m:t>
                    </m:r>
                    <m:r>
                      <a:rPr lang="en-US" b="1" i="1" noProof="0" smtClean="0">
                        <a:latin typeface="Cambria Math"/>
                        <a:ea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noProof="0" smtClean="0">
                        <a:latin typeface="Cambria Math"/>
                        <a:ea typeface="Cambria Math"/>
                      </a:rPr>
                      <m:t>diag</m:t>
                    </m:r>
                    <m:d>
                      <m:dPr>
                        <m:ctrlPr>
                          <a:rPr lang="en-US" b="0" i="1" noProof="0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noProof="0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i="1" noProof="0">
                                <a:latin typeface="Cambria Math"/>
                                <a:ea typeface="Cambria Math"/>
                              </a:rPr>
                              <m:t>ψ</m:t>
                            </m:r>
                            <m:d>
                              <m:dPr>
                                <m:ctrlPr>
                                  <a:rPr lang="en-US" i="1" noProof="0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b="1" i="1" noProof="0">
                                    <a:latin typeface="Cambria Math"/>
                                    <a:ea typeface="Cambria Math"/>
                                  </a:rPr>
                                  <m:t>𝒖</m:t>
                                </m:r>
                              </m:e>
                            </m:d>
                          </m:num>
                          <m:den>
                            <m:r>
                              <a:rPr lang="en-US" b="1" i="1" noProof="0" smtClean="0">
                                <a:latin typeface="Cambria Math"/>
                                <a:ea typeface="Cambria Math"/>
                              </a:rPr>
                              <m:t>𝒖</m:t>
                            </m:r>
                          </m:den>
                        </m:f>
                      </m:e>
                    </m:d>
                  </m:oMath>
                </a14:m>
                <a:endParaRPr lang="en-US" noProof="0" dirty="0" smtClean="0"/>
              </a:p>
              <a:p>
                <a:r>
                  <a:rPr lang="en-US" noProof="0" dirty="0" smtClean="0"/>
                  <a:t>Let’s try setting </a:t>
                </a:r>
                <a14:m>
                  <m:oMath xmlns:m="http://schemas.openxmlformats.org/officeDocument/2006/math">
                    <m:r>
                      <a:rPr lang="en-US" b="1" i="1" noProof="0">
                        <a:latin typeface="Cambria Math"/>
                        <a:ea typeface="Cambria Math"/>
                      </a:rPr>
                      <m:t>𝒖</m:t>
                    </m:r>
                    <m:r>
                      <a:rPr lang="en-US" b="0" i="1" noProof="0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b="1" i="1" noProof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b="1" i="1" noProof="0">
                        <a:latin typeface="Cambria Math"/>
                        <a:ea typeface="Cambria Math"/>
                      </a:rPr>
                      <m:t>𝒃</m:t>
                    </m:r>
                  </m:oMath>
                </a14:m>
                <a:r>
                  <a:rPr lang="en-US" b="1" noProof="0" dirty="0">
                    <a:ea typeface="Cambria Math"/>
                  </a:rPr>
                  <a:t/>
                </a:r>
                <a:br>
                  <a:rPr lang="en-US" b="1" noProof="0" dirty="0">
                    <a:ea typeface="Cambria Math"/>
                  </a:rPr>
                </a:br>
                <a:endParaRPr lang="en-US" noProof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329" t="-11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2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Robust Least Squares Demo (Matlab)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O = [0 1; 1 3; 2 3; 2.5 4.9; 3 7];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B050"/>
                </a:solidFill>
              </a:rPr>
              <a:t>% observations of some 1D function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B050"/>
                </a:solidFill>
              </a:rPr>
              <a:t>% O(:,1) are the arguments, </a:t>
            </a:r>
            <a:r>
              <a:rPr lang="en-US" sz="1200" b="1" noProof="0" dirty="0" smtClean="0">
                <a:solidFill>
                  <a:srgbClr val="00B050"/>
                </a:solidFill>
              </a:rPr>
              <a:t>a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B050"/>
                </a:solidFill>
              </a:rPr>
              <a:t>% O(:,2) are the desired fit values, </a:t>
            </a:r>
            <a:r>
              <a:rPr lang="en-US" sz="1200" b="1" noProof="0" dirty="0" smtClean="0">
                <a:solidFill>
                  <a:srgbClr val="00B050"/>
                </a:solidFill>
              </a:rPr>
              <a:t>b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B050"/>
                </a:solidFill>
              </a:rPr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a = 1.345;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B050"/>
                </a:solidFill>
              </a:rPr>
              <a:t>% guess some parameter for outlier rejection</a:t>
            </a:r>
          </a:p>
          <a:p>
            <a:pPr marL="0" indent="0">
              <a:lnSpc>
                <a:spcPct val="80000"/>
              </a:lnSpc>
              <a:buNone/>
            </a:pPr>
            <a:endParaRPr lang="en-US" sz="12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70C0"/>
                </a:solidFill>
              </a:rPr>
              <a:t>for</a:t>
            </a:r>
            <a:r>
              <a:rPr lang="en-US" sz="1200" noProof="0" dirty="0" smtClean="0"/>
              <a:t> </a:t>
            </a:r>
            <a:r>
              <a:rPr lang="en-US" sz="1200" noProof="0" dirty="0" err="1" smtClean="0"/>
              <a:t>i</a:t>
            </a:r>
            <a:r>
              <a:rPr lang="en-US" sz="1200" noProof="0" dirty="0" smtClean="0"/>
              <a:t> = 1:10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    J = … </a:t>
            </a:r>
            <a:r>
              <a:rPr lang="en-US" sz="1200" noProof="0" dirty="0" smtClean="0">
                <a:solidFill>
                  <a:srgbClr val="00B050"/>
                </a:solidFill>
              </a:rPr>
              <a:t>% calculate the Jacobian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    </a:t>
            </a:r>
            <a:r>
              <a:rPr lang="en-US" sz="1200" noProof="0" dirty="0" err="1" smtClean="0"/>
              <a:t>d</a:t>
            </a:r>
            <a:r>
              <a:rPr lang="en-US" sz="1200" b="1" noProof="0" dirty="0" err="1" smtClean="0"/>
              <a:t>b</a:t>
            </a:r>
            <a:r>
              <a:rPr lang="en-US" sz="1200" noProof="0" dirty="0" smtClean="0"/>
              <a:t> = … </a:t>
            </a:r>
            <a:r>
              <a:rPr lang="en-US" sz="1200" noProof="0" dirty="0" smtClean="0">
                <a:solidFill>
                  <a:srgbClr val="00B050"/>
                </a:solidFill>
              </a:rPr>
              <a:t>% calculate current error vector</a:t>
            </a:r>
          </a:p>
          <a:p>
            <a:pPr marL="0" indent="0">
              <a:lnSpc>
                <a:spcPct val="80000"/>
              </a:lnSpc>
              <a:buNone/>
            </a:pPr>
            <a:endParaRPr lang="en-US" sz="12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    w = zeros(length(</a:t>
            </a:r>
            <a:r>
              <a:rPr lang="en-US" sz="1200" noProof="0" dirty="0" err="1" smtClean="0"/>
              <a:t>d</a:t>
            </a:r>
            <a:r>
              <a:rPr lang="en-US" sz="1200" b="1" noProof="0" dirty="0" err="1" smtClean="0"/>
              <a:t>b</a:t>
            </a:r>
            <a:r>
              <a:rPr lang="en-US" sz="1200" noProof="0" dirty="0" smtClean="0"/>
              <a:t>), 1);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    </a:t>
            </a:r>
            <a:r>
              <a:rPr lang="en-US" sz="1200" noProof="0" dirty="0" smtClean="0">
                <a:solidFill>
                  <a:srgbClr val="0070C0"/>
                </a:solidFill>
              </a:rPr>
              <a:t>for</a:t>
            </a:r>
            <a:r>
              <a:rPr lang="en-US" sz="1200" noProof="0" dirty="0" smtClean="0"/>
              <a:t> j = 1:length(</a:t>
            </a:r>
            <a:r>
              <a:rPr lang="en-US" sz="1200" noProof="0" dirty="0" err="1" smtClean="0"/>
              <a:t>d</a:t>
            </a:r>
            <a:r>
              <a:rPr lang="en-US" sz="1200" b="1" noProof="0" dirty="0" err="1" smtClean="0"/>
              <a:t>b</a:t>
            </a:r>
            <a:r>
              <a:rPr lang="en-US" sz="1200" noProof="0" dirty="0" smtClean="0"/>
              <a:t>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        u = </a:t>
            </a:r>
            <a:r>
              <a:rPr lang="en-US" sz="1200" noProof="0" dirty="0" err="1" smtClean="0"/>
              <a:t>d</a:t>
            </a:r>
            <a:r>
              <a:rPr lang="en-US" sz="1200" b="1" noProof="0" dirty="0" err="1" smtClean="0"/>
              <a:t>b</a:t>
            </a:r>
            <a:r>
              <a:rPr lang="en-US" sz="1200" noProof="0" dirty="0" smtClean="0"/>
              <a:t>(j);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70C0"/>
                </a:solidFill>
              </a:rPr>
              <a:t>        if</a:t>
            </a:r>
            <a:r>
              <a:rPr lang="en-US" sz="1200" noProof="0" dirty="0" smtClean="0"/>
              <a:t>(abs(u) &lt;= a)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            w(j) = 1 / u; </a:t>
            </a:r>
            <a:r>
              <a:rPr lang="en-US" sz="1200" noProof="0" dirty="0" smtClean="0">
                <a:solidFill>
                  <a:srgbClr val="00B050"/>
                </a:solidFill>
              </a:rPr>
              <a:t>% resolve division by zero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        </a:t>
            </a:r>
            <a:r>
              <a:rPr lang="en-US" sz="1200" noProof="0" dirty="0" smtClean="0">
                <a:solidFill>
                  <a:srgbClr val="0070C0"/>
                </a:solidFill>
              </a:rPr>
              <a:t>else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            w(j) = a * sign(u) / u;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        </a:t>
            </a:r>
            <a:r>
              <a:rPr lang="en-US" sz="1200" noProof="0" dirty="0" smtClean="0">
                <a:solidFill>
                  <a:srgbClr val="0070C0"/>
                </a:solidFill>
              </a:rPr>
              <a:t>end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70C0"/>
                </a:solidFill>
              </a:rPr>
              <a:t>    end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    W = </a:t>
            </a:r>
            <a:r>
              <a:rPr lang="en-US" sz="1200" noProof="0" dirty="0" err="1" smtClean="0"/>
              <a:t>diag</a:t>
            </a:r>
            <a:r>
              <a:rPr lang="en-US" sz="1200" noProof="0" dirty="0" smtClean="0"/>
              <a:t>(w); </a:t>
            </a:r>
            <a:r>
              <a:rPr lang="en-US" sz="1200" noProof="0" dirty="0" smtClean="0">
                <a:solidFill>
                  <a:srgbClr val="00B050"/>
                </a:solidFill>
              </a:rPr>
              <a:t>% calculate the robust weights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    d</a:t>
            </a:r>
            <a:r>
              <a:rPr lang="en-US" sz="1200" b="1" noProof="0" dirty="0" smtClean="0"/>
              <a:t>x</a:t>
            </a:r>
            <a:r>
              <a:rPr lang="en-US" sz="1200" noProof="0" dirty="0" smtClean="0"/>
              <a:t> = (J' * W * J) \ J' * W * </a:t>
            </a:r>
            <a:r>
              <a:rPr lang="en-US" sz="1200" noProof="0" dirty="0" err="1" smtClean="0"/>
              <a:t>d</a:t>
            </a:r>
            <a:r>
              <a:rPr lang="en-US" sz="1200" b="1" noProof="0" dirty="0" err="1" smtClean="0"/>
              <a:t>b</a:t>
            </a:r>
            <a:r>
              <a:rPr lang="en-US" sz="1200" noProof="0" dirty="0" smtClean="0"/>
              <a:t>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    </a:t>
            </a:r>
            <a:r>
              <a:rPr lang="en-US" sz="1200" noProof="0" dirty="0" smtClean="0">
                <a:solidFill>
                  <a:srgbClr val="00B050"/>
                </a:solidFill>
              </a:rPr>
              <a:t>% solve normal equation (backslash = solve)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70C0"/>
                </a:solidFill>
              </a:rPr>
              <a:t>end</a:t>
            </a:r>
          </a:p>
          <a:p>
            <a:pPr marL="0" indent="0">
              <a:lnSpc>
                <a:spcPct val="80000"/>
              </a:lnSpc>
              <a:buNone/>
            </a:pPr>
            <a:endParaRPr lang="en-US" sz="1200" noProof="0" dirty="0" smtClean="0">
              <a:solidFill>
                <a:srgbClr val="0070C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B050"/>
                </a:solidFill>
              </a:rPr>
              <a:t>% [plot stuff]</a:t>
            </a:r>
            <a:endParaRPr lang="en-US" sz="1200" noProof="0" dirty="0" smtClean="0">
              <a:solidFill>
                <a:srgbClr val="00B05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grpSp>
        <p:nvGrpSpPr>
          <p:cNvPr id="16" name="Skupina 15"/>
          <p:cNvGrpSpPr/>
          <p:nvPr/>
        </p:nvGrpSpPr>
        <p:grpSpPr>
          <a:xfrm>
            <a:off x="4798578" y="1678533"/>
            <a:ext cx="4168139" cy="3683813"/>
            <a:chOff x="4798578" y="1678533"/>
            <a:chExt cx="4168139" cy="3683813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8578" y="1678533"/>
              <a:ext cx="4168139" cy="3683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9" name="Přímá spojnice se šipkou 8"/>
            <p:cNvCxnSpPr/>
            <p:nvPr/>
          </p:nvCxnSpPr>
          <p:spPr bwMode="auto">
            <a:xfrm flipH="1" flipV="1">
              <a:off x="7413171" y="4321629"/>
              <a:ext cx="217715" cy="3048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Přímá spojnice se šipkou 14"/>
            <p:cNvCxnSpPr/>
            <p:nvPr/>
          </p:nvCxnSpPr>
          <p:spPr bwMode="auto">
            <a:xfrm flipH="1" flipV="1">
              <a:off x="7815944" y="3853543"/>
              <a:ext cx="315685" cy="3048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76334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Solving </a:t>
            </a:r>
            <a:r>
              <a:rPr lang="en-US" noProof="0" dirty="0" err="1" smtClean="0"/>
              <a:t>Overfitting</a:t>
            </a:r>
            <a:r>
              <a:rPr lang="en-US" noProof="0" dirty="0" smtClean="0"/>
              <a:t> / Scale Problems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noProof="0" dirty="0" smtClean="0"/>
                  <a:t>Now we‘re </a:t>
                </a:r>
                <a:r>
                  <a:rPr lang="en-US" noProof="0" dirty="0" err="1" smtClean="0"/>
                  <a:t>overfitting</a:t>
                </a:r>
                <a:r>
                  <a:rPr lang="en-US" noProof="0" dirty="0" smtClean="0"/>
                  <a:t>, the points at the bottom are all </a:t>
                </a:r>
                <a:r>
                  <a:rPr lang="en-US" i="1" noProof="0" dirty="0" smtClean="0"/>
                  <a:t>treated as </a:t>
                </a:r>
                <a:r>
                  <a:rPr lang="en-US" noProof="0" dirty="0" smtClean="0"/>
                  <a:t>outliers</a:t>
                </a:r>
              </a:p>
              <a:p>
                <a:r>
                  <a:rPr lang="en-US" noProof="0" dirty="0" smtClean="0"/>
                  <a:t>Changing the value of </a:t>
                </a:r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  <a:ea typeface="Cambria Math"/>
                      </a:rPr>
                      <m:t>𝑎</m:t>
                    </m:r>
                  </m:oMath>
                </a14:m>
                <a:r>
                  <a:rPr lang="en-US" noProof="0" dirty="0" smtClean="0"/>
                  <a:t> is a temporary solution</a:t>
                </a:r>
              </a:p>
              <a:p>
                <a:r>
                  <a:rPr lang="en-US" noProof="0" dirty="0" smtClean="0"/>
                  <a:t>We need to approximate </a:t>
                </a:r>
                <a:r>
                  <a:rPr lang="en-US" i="1" noProof="0" dirty="0" smtClean="0"/>
                  <a:t>scale of the problem</a:t>
                </a:r>
              </a:p>
              <a:p>
                <a:r>
                  <a:rPr lang="en-US" noProof="0" dirty="0" smtClean="0"/>
                  <a:t>MAD (median absolute deviation)</a:t>
                </a:r>
                <a:br>
                  <a:rPr lang="en-US" noProof="0" dirty="0" smtClean="0"/>
                </a:b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/>
                      </a:rPr>
                      <m:t>𝑠</m:t>
                    </m:r>
                    <m:r>
                      <a:rPr lang="en-US" b="0" i="1" noProof="0" smtClean="0">
                        <a:latin typeface="Cambria Math"/>
                      </a:rPr>
                      <m:t>=1.4826 </m:t>
                    </m:r>
                    <m:r>
                      <m:rPr>
                        <m:sty m:val="p"/>
                      </m:rPr>
                      <a:rPr lang="en-US" b="0" i="0" noProof="0" smtClean="0">
                        <a:latin typeface="Cambria Math"/>
                      </a:rPr>
                      <m:t>med</m:t>
                    </m:r>
                    <m:d>
                      <m:dPr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noProof="0" smtClean="0">
                            <a:latin typeface="Cambria Math"/>
                          </a:rPr>
                          <m:t>abs</m:t>
                        </m:r>
                        <m:d>
                          <m:dPr>
                            <m:ctrlPr>
                              <a:rPr lang="en-US" b="0" i="1" noProof="0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noProof="0" smtClean="0">
                                <a:latin typeface="Cambria Math"/>
                                <a:ea typeface="Cambria Math"/>
                              </a:rPr>
                              <m:t>∆</m:t>
                            </m:r>
                            <m:r>
                              <a:rPr lang="en-US" b="1" i="1" noProof="0" smtClean="0">
                                <a:latin typeface="Cambria Math"/>
                                <a:ea typeface="Cambria Math"/>
                              </a:rPr>
                              <m:t>𝒃</m:t>
                            </m:r>
                          </m:e>
                        </m:d>
                      </m:e>
                    </m:d>
                  </m:oMath>
                </a14:m>
                <a:r>
                  <a:rPr lang="en-US" noProof="0" dirty="0" smtClean="0"/>
                  <a:t> </a:t>
                </a:r>
              </a:p>
              <a:p>
                <a:r>
                  <a:rPr lang="en-US" noProof="0" dirty="0" smtClean="0"/>
                  <a:t>Now set </a:t>
                </a:r>
                <a14:m>
                  <m:oMath xmlns:m="http://schemas.openxmlformats.org/officeDocument/2006/math">
                    <m:r>
                      <a:rPr lang="en-US" b="1" i="1" noProof="0">
                        <a:latin typeface="Cambria Math"/>
                        <a:ea typeface="Cambria Math"/>
                      </a:rPr>
                      <m:t>𝒖</m:t>
                    </m:r>
                    <m:r>
                      <a:rPr lang="en-US" i="1" noProof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i="1" noProof="0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𝒃</m:t>
                        </m:r>
                      </m:num>
                      <m:den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𝑠</m:t>
                        </m:r>
                      </m:den>
                    </m:f>
                  </m:oMath>
                </a14:m>
                <a:endParaRPr lang="en-US" noProof="0" dirty="0" smtClean="0"/>
              </a:p>
              <a:p>
                <a:endParaRPr lang="en-US" noProof="0" dirty="0"/>
              </a:p>
              <a:p>
                <a:endParaRPr lang="en-US" noProof="0" dirty="0" smtClean="0"/>
              </a:p>
              <a:p>
                <a:r>
                  <a:rPr lang="en-US" noProof="0" dirty="0" smtClean="0"/>
                  <a:t>Alternative to MAD - Huber‘s second proposal</a:t>
                </a:r>
              </a:p>
              <a:p>
                <a:endParaRPr lang="en-US" noProof="0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329" t="-1144" r="-979" b="-1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0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Robust Least Squares Demo (Matlab)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O = [0 1; 1 3; 2 3; 2.5 4.9; 3 7];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B050"/>
                </a:solidFill>
              </a:rPr>
              <a:t>% observations of some 1D function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B050"/>
                </a:solidFill>
              </a:rPr>
              <a:t>% O(:,1) are the arguments, </a:t>
            </a:r>
            <a:r>
              <a:rPr lang="en-US" sz="1200" b="1" noProof="0" dirty="0" smtClean="0">
                <a:solidFill>
                  <a:srgbClr val="00B050"/>
                </a:solidFill>
              </a:rPr>
              <a:t>a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B050"/>
                </a:solidFill>
              </a:rPr>
              <a:t>% O(:,2) are the desired fit values, </a:t>
            </a:r>
            <a:r>
              <a:rPr lang="en-US" sz="1200" b="1" noProof="0" dirty="0" smtClean="0">
                <a:solidFill>
                  <a:srgbClr val="00B050"/>
                </a:solidFill>
              </a:rPr>
              <a:t>b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B050"/>
                </a:solidFill>
              </a:rPr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a = 1.345;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B050"/>
                </a:solidFill>
              </a:rPr>
              <a:t>% guess some parameter for outlier rejection</a:t>
            </a:r>
          </a:p>
          <a:p>
            <a:pPr marL="0" indent="0">
              <a:lnSpc>
                <a:spcPct val="80000"/>
              </a:lnSpc>
              <a:buNone/>
            </a:pPr>
            <a:endParaRPr lang="en-US" sz="12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70C0"/>
                </a:solidFill>
              </a:rPr>
              <a:t>for</a:t>
            </a:r>
            <a:r>
              <a:rPr lang="en-US" sz="1200" noProof="0" dirty="0" smtClean="0"/>
              <a:t> </a:t>
            </a:r>
            <a:r>
              <a:rPr lang="en-US" sz="1200" noProof="0" dirty="0" err="1" smtClean="0"/>
              <a:t>i</a:t>
            </a:r>
            <a:r>
              <a:rPr lang="en-US" sz="1200" noProof="0" dirty="0" smtClean="0"/>
              <a:t> = 1:10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B050"/>
                </a:solidFill>
              </a:rPr>
              <a:t>    % [calculate J, </a:t>
            </a:r>
            <a:r>
              <a:rPr lang="en-US" sz="1200" noProof="0" dirty="0" err="1" smtClean="0">
                <a:solidFill>
                  <a:srgbClr val="00B050"/>
                </a:solidFill>
              </a:rPr>
              <a:t>d</a:t>
            </a:r>
            <a:r>
              <a:rPr lang="en-US" sz="1200" b="1" noProof="0" dirty="0" err="1" smtClean="0">
                <a:solidFill>
                  <a:srgbClr val="00B050"/>
                </a:solidFill>
              </a:rPr>
              <a:t>b</a:t>
            </a:r>
            <a:r>
              <a:rPr lang="en-US" sz="1200" noProof="0" dirty="0" smtClean="0">
                <a:solidFill>
                  <a:srgbClr val="00B050"/>
                </a:solidFill>
              </a:rPr>
              <a:t>]</a:t>
            </a:r>
          </a:p>
          <a:p>
            <a:pPr marL="0" indent="0">
              <a:lnSpc>
                <a:spcPct val="80000"/>
              </a:lnSpc>
              <a:buNone/>
            </a:pPr>
            <a:endParaRPr lang="en-US" sz="12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    MAD = median(abs(</a:t>
            </a:r>
            <a:r>
              <a:rPr lang="en-US" sz="1200" noProof="0" dirty="0" err="1" smtClean="0"/>
              <a:t>db</a:t>
            </a:r>
            <a:r>
              <a:rPr lang="en-US" sz="1200" noProof="0" dirty="0" smtClean="0"/>
              <a:t>));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    s = 1.4826 * MAD;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    </a:t>
            </a:r>
            <a:r>
              <a:rPr lang="en-US" sz="1200" noProof="0" dirty="0" smtClean="0">
                <a:solidFill>
                  <a:srgbClr val="00B050"/>
                </a:solidFill>
              </a:rPr>
              <a:t>% calculate MAD</a:t>
            </a:r>
          </a:p>
          <a:p>
            <a:pPr marL="0" indent="0">
              <a:lnSpc>
                <a:spcPct val="80000"/>
              </a:lnSpc>
              <a:buNone/>
            </a:pPr>
            <a:endParaRPr lang="en-US" sz="12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    w = zeros(length(</a:t>
            </a:r>
            <a:r>
              <a:rPr lang="en-US" sz="1200" noProof="0" dirty="0" err="1" smtClean="0"/>
              <a:t>d</a:t>
            </a:r>
            <a:r>
              <a:rPr lang="en-US" sz="1200" b="1" noProof="0" dirty="0" err="1" smtClean="0"/>
              <a:t>b</a:t>
            </a:r>
            <a:r>
              <a:rPr lang="en-US" sz="1200" noProof="0" dirty="0" smtClean="0"/>
              <a:t>), 1);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    </a:t>
            </a:r>
            <a:r>
              <a:rPr lang="en-US" sz="1200" noProof="0" dirty="0" smtClean="0">
                <a:solidFill>
                  <a:srgbClr val="0070C0"/>
                </a:solidFill>
              </a:rPr>
              <a:t>for</a:t>
            </a:r>
            <a:r>
              <a:rPr lang="en-US" sz="1200" noProof="0" dirty="0" smtClean="0"/>
              <a:t> j = 1:length(</a:t>
            </a:r>
            <a:r>
              <a:rPr lang="en-US" sz="1200" noProof="0" dirty="0" err="1" smtClean="0"/>
              <a:t>d</a:t>
            </a:r>
            <a:r>
              <a:rPr lang="en-US" sz="1200" b="1" noProof="0" dirty="0" err="1" smtClean="0"/>
              <a:t>b</a:t>
            </a:r>
            <a:r>
              <a:rPr lang="en-US" sz="1200" noProof="0" dirty="0" smtClean="0"/>
              <a:t>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        u = </a:t>
            </a:r>
            <a:r>
              <a:rPr lang="en-US" sz="1200" noProof="0" dirty="0" err="1" smtClean="0"/>
              <a:t>d</a:t>
            </a:r>
            <a:r>
              <a:rPr lang="en-US" sz="1200" b="1" noProof="0" dirty="0" err="1" smtClean="0"/>
              <a:t>b</a:t>
            </a:r>
            <a:r>
              <a:rPr lang="en-US" sz="1200" noProof="0" dirty="0" smtClean="0"/>
              <a:t>(j) / s; </a:t>
            </a:r>
            <a:r>
              <a:rPr lang="en-US" sz="1200" noProof="0" dirty="0" smtClean="0">
                <a:solidFill>
                  <a:srgbClr val="00B050"/>
                </a:solidFill>
              </a:rPr>
              <a:t>% apply scale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70C0"/>
                </a:solidFill>
              </a:rPr>
              <a:t>        if</a:t>
            </a:r>
            <a:r>
              <a:rPr lang="en-US" sz="1200" noProof="0" dirty="0" smtClean="0"/>
              <a:t>(abs(u) &lt;= a)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            w(j) = 1 / u; </a:t>
            </a:r>
            <a:r>
              <a:rPr lang="en-US" sz="1200" noProof="0" dirty="0" smtClean="0">
                <a:solidFill>
                  <a:srgbClr val="00B050"/>
                </a:solidFill>
              </a:rPr>
              <a:t>% resolve division by zero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        </a:t>
            </a:r>
            <a:r>
              <a:rPr lang="en-US" sz="1200" noProof="0" dirty="0" smtClean="0">
                <a:solidFill>
                  <a:srgbClr val="0070C0"/>
                </a:solidFill>
              </a:rPr>
              <a:t>else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            w(j) = a * sign(u) / u;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        </a:t>
            </a:r>
            <a:r>
              <a:rPr lang="en-US" sz="1200" noProof="0" dirty="0" smtClean="0">
                <a:solidFill>
                  <a:srgbClr val="0070C0"/>
                </a:solidFill>
              </a:rPr>
              <a:t>end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70C0"/>
                </a:solidFill>
              </a:rPr>
              <a:t>    end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    W = </a:t>
            </a:r>
            <a:r>
              <a:rPr lang="en-US" sz="1200" noProof="0" dirty="0" err="1" smtClean="0"/>
              <a:t>diag</a:t>
            </a:r>
            <a:r>
              <a:rPr lang="en-US" sz="1200" noProof="0" dirty="0" smtClean="0"/>
              <a:t>(w); </a:t>
            </a:r>
            <a:r>
              <a:rPr lang="en-US" sz="1200" noProof="0" dirty="0" smtClean="0">
                <a:solidFill>
                  <a:srgbClr val="00B050"/>
                </a:solidFill>
              </a:rPr>
              <a:t>% calculate the robust weights</a:t>
            </a:r>
          </a:p>
          <a:p>
            <a:pPr marL="0" indent="0">
              <a:lnSpc>
                <a:spcPct val="80000"/>
              </a:lnSpc>
              <a:buNone/>
            </a:pPr>
            <a:endParaRPr lang="en-US" sz="1200" noProof="0" dirty="0" smtClean="0">
              <a:solidFill>
                <a:srgbClr val="00B05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B050"/>
                </a:solidFill>
              </a:rPr>
              <a:t>    % [solve]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70C0"/>
                </a:solidFill>
              </a:rPr>
              <a:t>end</a:t>
            </a:r>
          </a:p>
          <a:p>
            <a:pPr marL="0" indent="0">
              <a:lnSpc>
                <a:spcPct val="80000"/>
              </a:lnSpc>
              <a:buNone/>
            </a:pPr>
            <a:endParaRPr lang="en-US" sz="1200" noProof="0" dirty="0" smtClean="0">
              <a:solidFill>
                <a:srgbClr val="0070C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B050"/>
                </a:solidFill>
              </a:rPr>
              <a:t>% [plot stuff]</a:t>
            </a:r>
            <a:endParaRPr lang="en-US" sz="1200" noProof="0" dirty="0" smtClean="0">
              <a:solidFill>
                <a:srgbClr val="00B05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578" y="1678533"/>
            <a:ext cx="4168140" cy="3683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331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Robust Least Squares Demo (Matlab)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O = [0 1; 1 7; 2 3; 2.5 4.9; 3 7]; </a:t>
            </a:r>
            <a:r>
              <a:rPr lang="en-US" sz="1200" noProof="0" dirty="0" smtClean="0">
                <a:solidFill>
                  <a:srgbClr val="00B050"/>
                </a:solidFill>
              </a:rPr>
              <a:t>% </a:t>
            </a:r>
            <a:r>
              <a:rPr lang="en-US" sz="1200" noProof="0" dirty="0" err="1" smtClean="0">
                <a:solidFill>
                  <a:srgbClr val="00B050"/>
                </a:solidFill>
              </a:rPr>
              <a:t>turrn</a:t>
            </a:r>
            <a:r>
              <a:rPr lang="en-US" sz="1200" noProof="0" dirty="0" smtClean="0">
                <a:solidFill>
                  <a:srgbClr val="00B050"/>
                </a:solidFill>
              </a:rPr>
              <a:t> the second point into an OUTLIER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B050"/>
                </a:solidFill>
              </a:rPr>
              <a:t>% observations of some 1D function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B050"/>
                </a:solidFill>
              </a:rPr>
              <a:t>% O(:,1) are the arguments, </a:t>
            </a:r>
            <a:r>
              <a:rPr lang="en-US" sz="1200" b="1" noProof="0" dirty="0" smtClean="0">
                <a:solidFill>
                  <a:srgbClr val="00B050"/>
                </a:solidFill>
              </a:rPr>
              <a:t>a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B050"/>
                </a:solidFill>
              </a:rPr>
              <a:t>% O(:,2) are the desired fit values, </a:t>
            </a:r>
            <a:r>
              <a:rPr lang="en-US" sz="1200" b="1" noProof="0" dirty="0" smtClean="0">
                <a:solidFill>
                  <a:srgbClr val="00B050"/>
                </a:solidFill>
              </a:rPr>
              <a:t>b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B050"/>
                </a:solidFill>
              </a:rPr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a = 1.345;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B050"/>
                </a:solidFill>
              </a:rPr>
              <a:t>% guess some parameter for outlier rejection</a:t>
            </a:r>
          </a:p>
          <a:p>
            <a:pPr marL="0" indent="0">
              <a:lnSpc>
                <a:spcPct val="80000"/>
              </a:lnSpc>
              <a:buNone/>
            </a:pPr>
            <a:endParaRPr lang="en-US" sz="12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70C0"/>
                </a:solidFill>
              </a:rPr>
              <a:t>for</a:t>
            </a:r>
            <a:r>
              <a:rPr lang="en-US" sz="1200" noProof="0" dirty="0" smtClean="0"/>
              <a:t> </a:t>
            </a:r>
            <a:r>
              <a:rPr lang="en-US" sz="1200" noProof="0" dirty="0" err="1" smtClean="0"/>
              <a:t>i</a:t>
            </a:r>
            <a:r>
              <a:rPr lang="en-US" sz="1200" noProof="0" dirty="0" smtClean="0"/>
              <a:t> = 1:10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B050"/>
                </a:solidFill>
              </a:rPr>
              <a:t>    % [calculate J, </a:t>
            </a:r>
            <a:r>
              <a:rPr lang="en-US" sz="1200" noProof="0" dirty="0" err="1" smtClean="0">
                <a:solidFill>
                  <a:srgbClr val="00B050"/>
                </a:solidFill>
              </a:rPr>
              <a:t>d</a:t>
            </a:r>
            <a:r>
              <a:rPr lang="en-US" sz="1200" b="1" noProof="0" dirty="0" err="1" smtClean="0">
                <a:solidFill>
                  <a:srgbClr val="00B050"/>
                </a:solidFill>
              </a:rPr>
              <a:t>b</a:t>
            </a:r>
            <a:r>
              <a:rPr lang="en-US" sz="1200" noProof="0" dirty="0" smtClean="0">
                <a:solidFill>
                  <a:srgbClr val="00B050"/>
                </a:solidFill>
              </a:rPr>
              <a:t>]</a:t>
            </a:r>
          </a:p>
          <a:p>
            <a:pPr marL="0" indent="0">
              <a:lnSpc>
                <a:spcPct val="80000"/>
              </a:lnSpc>
              <a:buNone/>
            </a:pPr>
            <a:endParaRPr lang="en-US" sz="12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    MAD = median(abs(</a:t>
            </a:r>
            <a:r>
              <a:rPr lang="en-US" sz="1200" noProof="0" dirty="0" err="1" smtClean="0"/>
              <a:t>db</a:t>
            </a:r>
            <a:r>
              <a:rPr lang="en-US" sz="1200" noProof="0" dirty="0" smtClean="0"/>
              <a:t>));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    s = 1.4826 * MAD;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    </a:t>
            </a:r>
            <a:r>
              <a:rPr lang="en-US" sz="1200" noProof="0" dirty="0" smtClean="0">
                <a:solidFill>
                  <a:srgbClr val="00B050"/>
                </a:solidFill>
              </a:rPr>
              <a:t>% calculate MAD</a:t>
            </a:r>
          </a:p>
          <a:p>
            <a:pPr marL="0" indent="0">
              <a:lnSpc>
                <a:spcPct val="80000"/>
              </a:lnSpc>
              <a:buNone/>
            </a:pPr>
            <a:endParaRPr lang="en-US" sz="1200" noProof="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    w = zeros(length(</a:t>
            </a:r>
            <a:r>
              <a:rPr lang="en-US" sz="1200" noProof="0" dirty="0" err="1" smtClean="0"/>
              <a:t>d</a:t>
            </a:r>
            <a:r>
              <a:rPr lang="en-US" sz="1200" b="1" noProof="0" dirty="0" err="1" smtClean="0"/>
              <a:t>b</a:t>
            </a:r>
            <a:r>
              <a:rPr lang="en-US" sz="1200" noProof="0" dirty="0" smtClean="0"/>
              <a:t>), 1);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    </a:t>
            </a:r>
            <a:r>
              <a:rPr lang="en-US" sz="1200" noProof="0" dirty="0" smtClean="0">
                <a:solidFill>
                  <a:srgbClr val="0070C0"/>
                </a:solidFill>
              </a:rPr>
              <a:t>for</a:t>
            </a:r>
            <a:r>
              <a:rPr lang="en-US" sz="1200" noProof="0" dirty="0" smtClean="0"/>
              <a:t> j = 1:length(</a:t>
            </a:r>
            <a:r>
              <a:rPr lang="en-US" sz="1200" noProof="0" dirty="0" err="1" smtClean="0"/>
              <a:t>d</a:t>
            </a:r>
            <a:r>
              <a:rPr lang="en-US" sz="1200" b="1" noProof="0" dirty="0" err="1" smtClean="0"/>
              <a:t>b</a:t>
            </a:r>
            <a:r>
              <a:rPr lang="en-US" sz="1200" noProof="0" dirty="0" smtClean="0"/>
              <a:t>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        u = </a:t>
            </a:r>
            <a:r>
              <a:rPr lang="en-US" sz="1200" noProof="0" dirty="0" err="1" smtClean="0"/>
              <a:t>d</a:t>
            </a:r>
            <a:r>
              <a:rPr lang="en-US" sz="1200" b="1" noProof="0" dirty="0" err="1" smtClean="0"/>
              <a:t>b</a:t>
            </a:r>
            <a:r>
              <a:rPr lang="en-US" sz="1200" noProof="0" dirty="0" smtClean="0"/>
              <a:t>(j) / s; </a:t>
            </a:r>
            <a:r>
              <a:rPr lang="en-US" sz="1200" noProof="0" dirty="0" smtClean="0">
                <a:solidFill>
                  <a:srgbClr val="00B050"/>
                </a:solidFill>
              </a:rPr>
              <a:t>% apply scale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70C0"/>
                </a:solidFill>
              </a:rPr>
              <a:t>        if</a:t>
            </a:r>
            <a:r>
              <a:rPr lang="en-US" sz="1200" noProof="0" dirty="0" smtClean="0"/>
              <a:t>(abs(u) &lt;= a)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            w(j) = 1 / u; </a:t>
            </a:r>
            <a:r>
              <a:rPr lang="en-US" sz="1200" noProof="0" dirty="0" smtClean="0">
                <a:solidFill>
                  <a:srgbClr val="00B050"/>
                </a:solidFill>
              </a:rPr>
              <a:t>% resolve division by zero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        </a:t>
            </a:r>
            <a:r>
              <a:rPr lang="en-US" sz="1200" noProof="0" dirty="0" smtClean="0">
                <a:solidFill>
                  <a:srgbClr val="0070C0"/>
                </a:solidFill>
              </a:rPr>
              <a:t>else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            w(j) = a * sign(u) / u;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        </a:t>
            </a:r>
            <a:r>
              <a:rPr lang="en-US" sz="1200" noProof="0" dirty="0" smtClean="0">
                <a:solidFill>
                  <a:srgbClr val="0070C0"/>
                </a:solidFill>
              </a:rPr>
              <a:t>end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70C0"/>
                </a:solidFill>
              </a:rPr>
              <a:t>    end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/>
              <a:t>    W = </a:t>
            </a:r>
            <a:r>
              <a:rPr lang="en-US" sz="1200" noProof="0" dirty="0" err="1" smtClean="0"/>
              <a:t>diag</a:t>
            </a:r>
            <a:r>
              <a:rPr lang="en-US" sz="1200" noProof="0" dirty="0" smtClean="0"/>
              <a:t>(w); </a:t>
            </a:r>
            <a:r>
              <a:rPr lang="en-US" sz="1200" noProof="0" dirty="0" smtClean="0">
                <a:solidFill>
                  <a:srgbClr val="00B050"/>
                </a:solidFill>
              </a:rPr>
              <a:t>% calculate the robust weights</a:t>
            </a:r>
          </a:p>
          <a:p>
            <a:pPr marL="0" indent="0">
              <a:lnSpc>
                <a:spcPct val="80000"/>
              </a:lnSpc>
              <a:buNone/>
            </a:pPr>
            <a:endParaRPr lang="en-US" sz="1200" noProof="0" dirty="0" smtClean="0">
              <a:solidFill>
                <a:srgbClr val="00B05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B050"/>
                </a:solidFill>
              </a:rPr>
              <a:t>    % [solve]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70C0"/>
                </a:solidFill>
              </a:rPr>
              <a:t>end</a:t>
            </a:r>
          </a:p>
          <a:p>
            <a:pPr marL="0" indent="0">
              <a:lnSpc>
                <a:spcPct val="80000"/>
              </a:lnSpc>
              <a:buNone/>
            </a:pPr>
            <a:endParaRPr lang="en-US" sz="1200" noProof="0" dirty="0" smtClean="0">
              <a:solidFill>
                <a:srgbClr val="0070C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200" noProof="0" dirty="0" smtClean="0">
                <a:solidFill>
                  <a:srgbClr val="00B050"/>
                </a:solidFill>
              </a:rPr>
              <a:t>% [plot stuff]</a:t>
            </a:r>
            <a:endParaRPr lang="en-US" sz="1200" noProof="0" dirty="0" smtClean="0">
              <a:solidFill>
                <a:srgbClr val="00B05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grpSp>
        <p:nvGrpSpPr>
          <p:cNvPr id="9" name="Skupina 8"/>
          <p:cNvGrpSpPr/>
          <p:nvPr/>
        </p:nvGrpSpPr>
        <p:grpSpPr>
          <a:xfrm>
            <a:off x="4798579" y="1678533"/>
            <a:ext cx="4168139" cy="3683813"/>
            <a:chOff x="4798579" y="1678533"/>
            <a:chExt cx="4168139" cy="368381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8579" y="1678533"/>
              <a:ext cx="4168139" cy="3683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" name="Přímá spojnice se šipkou 6"/>
            <p:cNvCxnSpPr/>
            <p:nvPr/>
          </p:nvCxnSpPr>
          <p:spPr bwMode="auto">
            <a:xfrm>
              <a:off x="6030686" y="2906486"/>
              <a:ext cx="457200" cy="27214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76226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More About Robust Kernels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noProof="0" dirty="0" smtClean="0"/>
                  <a:t>What are the magic numbers (1.4826, 1.345)?</a:t>
                </a:r>
              </a:p>
              <a:p>
                <a:r>
                  <a:rPr lang="en-US" noProof="0" dirty="0" smtClean="0"/>
                  <a:t>Relative estimator efficiency</a:t>
                </a:r>
                <a:br>
                  <a:rPr lang="en-US" noProof="0" dirty="0" smtClean="0"/>
                </a:br>
                <a:r>
                  <a:rPr lang="en-US" sz="1200" noProof="0" dirty="0" smtClean="0"/>
                  <a:t> </a:t>
                </a:r>
                <a:r>
                  <a:rPr lang="en-US" noProof="0" dirty="0" smtClean="0"/>
                  <a:t/>
                </a:r>
                <a:br>
                  <a:rPr lang="en-US" noProof="0" dirty="0" smtClean="0"/>
                </a:b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/>
                      </a:rPr>
                      <m:t>𝑒</m:t>
                    </m:r>
                    <m:r>
                      <a:rPr lang="en-US" b="0" i="1" noProof="0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noProof="0" smtClean="0">
                            <a:latin typeface="Cambria Math"/>
                          </a:rPr>
                          <m:t>E</m:t>
                        </m:r>
                        <m:d>
                          <m:dPr>
                            <m:ctrlPr>
                              <a:rPr lang="en-US" b="0" i="1" noProof="0" smtClean="0">
                                <a:latin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noProof="0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 noProof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 noProof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noProof="0">
                                            <a:latin typeface="Cambria Math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en-US" i="1" noProof="0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i="1" noProof="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b="1" i="1" noProof="0">
                                        <a:latin typeface="Cambria Math"/>
                                      </a:rPr>
                                      <m:t>𝒙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noProof="0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en-US" b="0" i="0" noProof="0" smtClean="0">
                            <a:latin typeface="Cambria Math"/>
                          </a:rPr>
                          <m:t>E</m:t>
                        </m:r>
                        <m:d>
                          <m:dPr>
                            <m:ctrlPr>
                              <a:rPr lang="en-US" b="0" i="1" noProof="0" smtClean="0">
                                <a:latin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 noProof="0">
                                    <a:latin typeface="Cambria Math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 noProof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 noProof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noProof="0">
                                            <a:latin typeface="Cambria Math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en-US" b="0" i="1" noProof="0" smtClean="0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 noProof="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b="1" i="1" noProof="0">
                                        <a:latin typeface="Cambria Math"/>
                                      </a:rPr>
                                      <m:t>𝒙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i="1" noProof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den>
                    </m:f>
                  </m:oMath>
                </a14:m>
                <a:r>
                  <a:rPr lang="en-US" noProof="0" dirty="0" smtClean="0"/>
                  <a:t> </a:t>
                </a:r>
                <a:br>
                  <a:rPr lang="en-US" noProof="0" dirty="0" smtClean="0"/>
                </a:br>
                <a:r>
                  <a:rPr lang="en-US" sz="1200" noProof="0" dirty="0" smtClean="0"/>
                  <a:t> </a:t>
                </a:r>
                <a:r>
                  <a:rPr lang="en-US" noProof="0" dirty="0" smtClean="0"/>
                  <a:t/>
                </a:r>
                <a:br>
                  <a:rPr lang="en-US" noProof="0" dirty="0" smtClean="0"/>
                </a:br>
                <a:r>
                  <a:rPr lang="en-US" noProof="0" dirty="0" smtClean="0"/>
                  <a:t>where </a:t>
                </a:r>
                <a14:m>
                  <m:oMath xmlns:m="http://schemas.openxmlformats.org/officeDocument/2006/math">
                    <m:r>
                      <a:rPr lang="en-US" b="1" i="1" noProof="0">
                        <a:latin typeface="Cambria Math"/>
                      </a:rPr>
                      <m:t>𝒙</m:t>
                    </m:r>
                  </m:oMath>
                </a14:m>
                <a:r>
                  <a:rPr lang="en-US" noProof="0" dirty="0" smtClean="0"/>
                  <a:t> is true solution,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noProof="0" smtClean="0">
                        <a:latin typeface="Cambria Math"/>
                      </a:rPr>
                      <m:t>E</m:t>
                    </m:r>
                    <m:d>
                      <m:dPr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∙</m:t>
                        </m:r>
                      </m:e>
                    </m:d>
                  </m:oMath>
                </a14:m>
                <a:r>
                  <a:rPr lang="en-US" noProof="0" dirty="0" smtClean="0"/>
                  <a:t> is expectation</a:t>
                </a:r>
              </a:p>
              <a:p>
                <a:r>
                  <a:rPr lang="en-US" noProof="0" dirty="0" smtClean="0"/>
                  <a:t>Typically compare to NLS, set efficiency to 95%</a:t>
                </a:r>
                <a:endParaRPr lang="en-US" noProof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329" t="-11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More About Robust Kernels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Are there other kernel types?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13" y="1297442"/>
            <a:ext cx="6505575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963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1.bp.blogspot.com/-Z-yA2RAuul4/UE7rOhBgDRI/AAAAAAAAAdA/PajmU0ihvxc/s1600/And+Now+...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9" r="4708"/>
          <a:stretch/>
        </p:blipFill>
        <p:spPr bwMode="auto">
          <a:xfrm>
            <a:off x="1" y="540990"/>
            <a:ext cx="9144000" cy="596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>
                <a:effectLst>
                  <a:glow rad="228600">
                    <a:schemeClr val="tx1">
                      <a:alpha val="70000"/>
                    </a:schemeClr>
                  </a:glow>
                </a:effectLst>
              </a:rPr>
              <a:t>Intermezzo II</a:t>
            </a:r>
            <a:endParaRPr lang="en-US" noProof="0" dirty="0">
              <a:effectLst>
                <a:glow rad="228600">
                  <a:schemeClr val="tx1">
                    <a:alpha val="70000"/>
                  </a:schemeClr>
                </a:glow>
              </a:effectLst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>
                <a:effectLst>
                  <a:glow rad="228600">
                    <a:schemeClr val="bg1">
                      <a:alpha val="80000"/>
                    </a:schemeClr>
                  </a:glow>
                </a:effectLst>
              </a:rPr>
              <a:t>And now for something completely different …</a:t>
            </a:r>
            <a:endParaRPr lang="en-US" noProof="0" dirty="0">
              <a:effectLst>
                <a:glow rad="228600">
                  <a:schemeClr val="bg1">
                    <a:alpha val="80000"/>
                  </a:schemeClr>
                </a:glo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3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Lens Distortion Models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noProof="0" dirty="0" smtClean="0"/>
                  <a:t>Problem with </a:t>
                </a:r>
                <a:r>
                  <a:rPr lang="en-US" noProof="0" dirty="0" err="1" smtClean="0"/>
                  <a:t>invertibility</a:t>
                </a:r>
                <a:r>
                  <a:rPr lang="en-US" noProof="0" dirty="0" smtClean="0"/>
                  <a:t> of polynomial </a:t>
                </a:r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 noProof="0">
                            <a:latin typeface="Cambria Math"/>
                            <a:ea typeface="Cambria Math"/>
                          </a:rPr>
                          <m:t>∙</m:t>
                        </m:r>
                      </m:e>
                    </m:d>
                  </m:oMath>
                </a14:m>
                <a:endParaRPr lang="en-US" noProof="0" dirty="0" smtClean="0"/>
              </a:p>
              <a:p>
                <a:r>
                  <a:rPr lang="en-US" noProof="0" dirty="0" smtClean="0"/>
                  <a:t>Use analytical solution for low degrees</a:t>
                </a:r>
              </a:p>
              <a:p>
                <a:r>
                  <a:rPr lang="en-US" noProof="0" dirty="0" smtClean="0"/>
                  <a:t>Otherwise use gradient descent</a:t>
                </a:r>
              </a:p>
              <a:p>
                <a:pPr lvl="1"/>
                <a:endParaRPr lang="en-US" noProof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329" t="-11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21" y="1420305"/>
            <a:ext cx="8285835" cy="473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334401" y="2635919"/>
                <a:ext cx="85664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cs-CZ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401" y="2635919"/>
                <a:ext cx="856645" cy="461665"/>
              </a:xfrm>
              <a:prstGeom prst="rect">
                <a:avLst/>
              </a:prstGeom>
              <a:blipFill rotWithShape="1">
                <a:blip r:embed="rId4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97209" y="5544047"/>
                <a:ext cx="4426725" cy="8509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</a:rPr>
                        <m:t>𝑔</m:t>
                      </m:r>
                      <m:d>
                        <m:dPr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cs-CZ" i="1">
                              <a:latin typeface="Cambria Math"/>
                            </a:rPr>
                            <m:t>𝑟</m:t>
                          </m:r>
                          <m:d>
                            <m:dPr>
                              <m:ctrlPr>
                                <a:rPr lang="cs-CZ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cs-CZ" i="1">
                                  <a:latin typeface="Cambria Math"/>
                                </a:rPr>
                                <m:t>1+</m:t>
                              </m:r>
                              <m:r>
                                <a:rPr lang="cs-CZ" i="1">
                                  <a:latin typeface="Cambria Math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cs-CZ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cs-CZ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cs-CZ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cs-CZ" i="1">
                              <a:latin typeface="Cambria Math"/>
                            </a:rPr>
                            <m:t>1+</m:t>
                          </m:r>
                          <m:r>
                            <a:rPr lang="cs-CZ" i="1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cs-CZ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cs-CZ" i="1">
                                  <a:latin typeface="Cambria Math"/>
                                </a:rPr>
                                <m:t>𝑟</m:t>
                              </m:r>
                            </m:e>
                          </m:d>
                        </m:den>
                      </m:f>
                      <m:r>
                        <a:rPr lang="cs-CZ" i="1">
                          <a:latin typeface="Cambria Math"/>
                        </a:rPr>
                        <m:t>−1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09" y="5544047"/>
                <a:ext cx="4426725" cy="85093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889055" y="4348293"/>
                <a:ext cx="2763101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cs-CZ" i="1" smtClean="0">
                          <a:latin typeface="Cambria Math"/>
                        </a:rPr>
                        <m:t>𝑟</m:t>
                      </m:r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‖"/>
                          <m:endChr m:val="‖"/>
                          <m:ctrlPr>
                            <a:rPr lang="cs-CZ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cs-CZ" i="1">
                              <a:latin typeface="Cambria Math"/>
                            </a:rPr>
                            <m:t>𝑥</m:t>
                          </m:r>
                          <m:r>
                            <a:rPr lang="cs-CZ" i="1">
                              <a:latin typeface="Cambria Math"/>
                            </a:rPr>
                            <m:t>−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cs-CZ" i="1"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cs-CZ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cs-CZ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cs-CZ" i="1">
                                            <a:latin typeface="Cambria Math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cs-CZ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cs-CZ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cs-CZ" i="1">
                                            <a:latin typeface="Cambria Math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cs-CZ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055" y="4348293"/>
                <a:ext cx="2763101" cy="46166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327475" y="5738685"/>
                <a:ext cx="87049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</a:rPr>
                        <m:t>𝑔</m:t>
                      </m:r>
                      <m:d>
                        <m:dPr>
                          <m:ctrlPr>
                            <a:rPr lang="cs-CZ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7475" y="5738685"/>
                <a:ext cx="870495" cy="461665"/>
              </a:xfrm>
              <a:prstGeom prst="rect">
                <a:avLst/>
              </a:prstGeom>
              <a:blipFill rotWithShape="1">
                <a:blip r:embed="rId7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001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Solving Linear Systems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ástupný symbol pro obsah 6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noProof="0" dirty="0" smtClean="0"/>
                  <a:t>NLS boils down to solving linearized system</a:t>
                </a:r>
                <a:br>
                  <a:rPr lang="en-US" noProof="0" dirty="0" smtClean="0"/>
                </a:br>
                <a:r>
                  <a:rPr lang="en-US" noProof="0" dirty="0" smtClean="0"/>
                  <a:t/>
                </a:r>
                <a:br>
                  <a:rPr lang="en-US" noProof="0" dirty="0" smtClean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b="1" i="1" noProof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𝑱</m:t>
                        </m:r>
                      </m:e>
                      <m:sup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𝑻</m:t>
                        </m:r>
                      </m:sup>
                    </m:sSup>
                    <m:r>
                      <a:rPr lang="en-US" b="1" i="1" noProof="0">
                        <a:latin typeface="Cambria Math"/>
                        <a:ea typeface="Cambria Math"/>
                      </a:rPr>
                      <m:t>𝑱</m:t>
                    </m:r>
                    <m:r>
                      <a:rPr lang="en-US" b="1" i="1" noProof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b="1" i="1" noProof="0">
                        <a:latin typeface="Cambria Math"/>
                        <a:ea typeface="Cambria Math"/>
                      </a:rPr>
                      <m:t>𝒙</m:t>
                    </m:r>
                    <m:r>
                      <a:rPr lang="en-US" b="1" i="1" noProof="0"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en-US" b="1" i="1" noProof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𝑱</m:t>
                        </m:r>
                      </m:e>
                      <m:sup>
                        <m:r>
                          <a:rPr lang="en-US" b="1" i="1" noProof="0">
                            <a:latin typeface="Cambria Math"/>
                            <a:ea typeface="Cambria Math"/>
                          </a:rPr>
                          <m:t>𝑻</m:t>
                        </m:r>
                      </m:sup>
                    </m:sSup>
                    <m:r>
                      <a:rPr lang="en-US" b="1" i="1" noProof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b="1" i="1" noProof="0">
                        <a:latin typeface="Cambria Math"/>
                        <a:ea typeface="Cambria Math"/>
                      </a:rPr>
                      <m:t>𝒃</m:t>
                    </m:r>
                  </m:oMath>
                </a14:m>
                <a:r>
                  <a:rPr lang="en-US" noProof="0" dirty="0" smtClean="0"/>
                  <a:t/>
                </a:r>
                <a:br>
                  <a:rPr lang="en-US" noProof="0" dirty="0" smtClean="0"/>
                </a:br>
                <a:endParaRPr lang="en-US" noProof="0" dirty="0" smtClean="0"/>
              </a:p>
              <a:p>
                <a:pPr lvl="1"/>
                <a:r>
                  <a:rPr lang="en-US" noProof="0" dirty="0" smtClean="0"/>
                  <a:t>Most of time is spent there</a:t>
                </a:r>
              </a:p>
              <a:p>
                <a:pPr lvl="1"/>
                <a:r>
                  <a:rPr lang="en-US" noProof="0" dirty="0" smtClean="0"/>
                  <a:t>In the remainder, let‘s assume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1" i="1" noProof="0" smtClean="0">
                        <a:latin typeface="Cambria Math"/>
                        <a:ea typeface="Cambria Math"/>
                      </a:rPr>
                      <m:t>Λ</m:t>
                    </m:r>
                    <m:r>
                      <a:rPr lang="en-US" sz="2800" b="1" i="1" noProof="0">
                        <a:latin typeface="Cambria Math"/>
                        <a:ea typeface="Cambria Math"/>
                      </a:rPr>
                      <m:t>𝒙</m:t>
                    </m:r>
                    <m:r>
                      <a:rPr lang="en-US" sz="2800" b="1" i="1" noProof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2800" b="1" i="1" noProof="0">
                        <a:latin typeface="Cambria Math"/>
                        <a:ea typeface="Cambria Math"/>
                      </a:rPr>
                      <m:t>𝒃</m:t>
                    </m:r>
                  </m:oMath>
                </a14:m>
                <a:endParaRPr lang="en-US" sz="2800" noProof="0" dirty="0" smtClean="0"/>
              </a:p>
              <a:p>
                <a:pPr lvl="1"/>
                <a:r>
                  <a:rPr lang="en-US" noProof="0" dirty="0" smtClean="0"/>
                  <a:t>In here,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1" i="1" noProof="0">
                        <a:latin typeface="Cambria Math"/>
                        <a:ea typeface="Cambria Math"/>
                      </a:rPr>
                      <m:t>Λ</m:t>
                    </m:r>
                  </m:oMath>
                </a14:m>
                <a:r>
                  <a:rPr lang="en-US" noProof="0" dirty="0" smtClean="0"/>
                  <a:t> is sparse (most of its entries are zero) but many of the methods apply to dense matrices too</a:t>
                </a:r>
                <a:endParaRPr lang="en-US" noProof="0" dirty="0"/>
              </a:p>
            </p:txBody>
          </p:sp>
        </mc:Choice>
        <mc:Fallback xmlns="">
          <p:sp>
            <p:nvSpPr>
              <p:cNvPr id="7" name="Zástupný symbol pro obsah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329" t="-11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9F4F27-90CC-4F7C-BE90-F8E469282CF3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7479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Solving Linear Systems</a:t>
            </a:r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Different methods</a:t>
            </a:r>
          </a:p>
          <a:p>
            <a:pPr lvl="1"/>
            <a:r>
              <a:rPr lang="en-US" noProof="0" dirty="0" smtClean="0"/>
              <a:t>Direct methods - reduce the matrix to triangular </a:t>
            </a:r>
          </a:p>
          <a:p>
            <a:pPr lvl="2"/>
            <a:r>
              <a:rPr lang="en-US" noProof="0" dirty="0" smtClean="0"/>
              <a:t>Proven complexity, mature algorithms</a:t>
            </a:r>
          </a:p>
          <a:p>
            <a:pPr lvl="2"/>
            <a:r>
              <a:rPr lang="en-US" noProof="0" dirty="0" smtClean="0"/>
              <a:t>Need considerable amounts of memory</a:t>
            </a:r>
          </a:p>
          <a:p>
            <a:pPr lvl="1"/>
            <a:r>
              <a:rPr lang="en-US" noProof="0" dirty="0" smtClean="0"/>
              <a:t>Iterative methods - do a lot of vector math, iteratively converge to the solution</a:t>
            </a:r>
          </a:p>
          <a:p>
            <a:pPr lvl="2"/>
            <a:r>
              <a:rPr lang="en-US" noProof="0" dirty="0" smtClean="0"/>
              <a:t>Needs very little memory</a:t>
            </a:r>
          </a:p>
          <a:p>
            <a:pPr lvl="2"/>
            <a:r>
              <a:rPr lang="en-US" noProof="0" dirty="0" smtClean="0"/>
              <a:t>Convergence depends on problem, </a:t>
            </a:r>
            <a:r>
              <a:rPr lang="en-US" noProof="0" dirty="0" err="1" smtClean="0"/>
              <a:t>preconditioner</a:t>
            </a:r>
            <a:endParaRPr lang="en-US" noProof="0" dirty="0" smtClean="0"/>
          </a:p>
          <a:p>
            <a:pPr lvl="2"/>
            <a:r>
              <a:rPr lang="en-US" noProof="0" dirty="0" smtClean="0"/>
              <a:t>Quite young field, not much proven</a:t>
            </a:r>
          </a:p>
          <a:p>
            <a:pPr lvl="1"/>
            <a:r>
              <a:rPr lang="en-US" noProof="0" dirty="0" smtClean="0"/>
              <a:t>Subspace methods - use Eigenvalue-like algorithms to calculate subspace approximations, solve there</a:t>
            </a:r>
          </a:p>
          <a:p>
            <a:pPr lvl="4"/>
            <a:endParaRPr lang="en-US" noProof="0" dirty="0" smtClean="0"/>
          </a:p>
          <a:p>
            <a:r>
              <a:rPr lang="en-US" sz="2600" noProof="0" dirty="0" smtClean="0"/>
              <a:t>[Davis, 2006, Direct Methods for Sparse Systems]</a:t>
            </a:r>
          </a:p>
          <a:p>
            <a:r>
              <a:rPr lang="en-US" sz="2600" noProof="0" dirty="0" smtClean="0"/>
              <a:t>[</a:t>
            </a:r>
            <a:r>
              <a:rPr lang="en-US" sz="2600" noProof="0" dirty="0" err="1" smtClean="0"/>
              <a:t>Saad</a:t>
            </a:r>
            <a:r>
              <a:rPr lang="en-US" sz="2600" noProof="0" dirty="0" smtClean="0"/>
              <a:t>, 2003, Iterative Methods for Sparse Systems]</a:t>
            </a:r>
          </a:p>
          <a:p>
            <a:pPr marL="0" indent="0">
              <a:buNone/>
            </a:pPr>
            <a:endParaRPr lang="en-US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3055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Direct Methods Primer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noProof="0" dirty="0" smtClean="0"/>
                  <a:t>Consider the two following systems</a:t>
                </a:r>
                <a:br>
                  <a:rPr lang="en-US" noProof="0" dirty="0" smtClean="0"/>
                </a:br>
                <a:r>
                  <a:rPr lang="en-US" noProof="0" dirty="0" smtClean="0"/>
                  <a:t/>
                </a:r>
                <a:br>
                  <a:rPr lang="en-US" noProof="0" dirty="0" smtClean="0"/>
                </a:b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noProof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noProof="0" smtClean="0">
                            <a:latin typeface="Cambria Math"/>
                          </a:rPr>
                          <m:t> </m:t>
                        </m:r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noProof="0" smtClean="0"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noProof="0" smtClean="0">
                                  <a:latin typeface="Cambria Math"/>
                                </a:rPr>
                                <m:t>7</m:t>
                              </m:r>
                            </m:e>
                            <m:e>
                              <m:r>
                                <a:rPr lang="en-US" b="0" i="1" noProof="0" smtClean="0">
                                  <a:latin typeface="Cambria Math"/>
                                </a:rPr>
                                <m:t>5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noProof="0" smtClean="0"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noProof="0" smtClean="0">
                                  <a:latin typeface="Cambria Math"/>
                                </a:rPr>
                                <m:t>5</m:t>
                              </m:r>
                            </m:e>
                            <m:e>
                              <m:r>
                                <a:rPr lang="en-US" b="0" i="1" noProof="0" smtClean="0">
                                  <a:latin typeface="Cambria Math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noProof="0" smtClean="0"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noProof="0" smtClean="0">
                                  <a:latin typeface="Cambria Math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b="0" i="1" noProof="0" smtClean="0">
                                  <a:latin typeface="Cambria Math"/>
                                </a:rPr>
                                <m:t>1</m:t>
                              </m:r>
                            </m:e>
                          </m:mr>
                        </m:m>
                        <m:r>
                          <a:rPr lang="en-US" b="0" i="1" noProof="0" smtClean="0">
                            <a:latin typeface="Cambria Math"/>
                          </a:rPr>
                          <m:t> </m:t>
                        </m:r>
                      </m:e>
                    </m:d>
                    <m:r>
                      <a:rPr lang="en-US" i="1" noProof="0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b="1" i="1" noProof="0" smtClean="0">
                        <a:latin typeface="Cambria Math"/>
                        <a:ea typeface="Cambria Math"/>
                      </a:rPr>
                      <m:t>𝒙</m:t>
                    </m:r>
                    <m:r>
                      <a:rPr lang="en-US" b="1" i="1" noProof="0" smtClean="0">
                        <a:latin typeface="Cambria Math"/>
                        <a:ea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1" i="1" noProof="0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 </m:t>
                        </m:r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 noProof="0" smtClean="0">
                                <a:latin typeface="Cambria Math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noProof="0" smtClean="0">
                                  <a:latin typeface="Cambria Math"/>
                                  <a:ea typeface="Cambria Math"/>
                                </a:rPr>
                                <m:t>9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noProof="0" smtClean="0">
                                  <a:latin typeface="Cambria Math"/>
                                  <a:ea typeface="Cambria Math"/>
                                </a:rPr>
                                <m:t>6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noProof="0" smtClean="0">
                                  <a:latin typeface="Cambria Math"/>
                                  <a:ea typeface="Cambria Math"/>
                                </a:rPr>
                                <m:t>9</m:t>
                              </m:r>
                            </m:e>
                          </m:mr>
                        </m:m>
                        <m:r>
                          <a:rPr lang="en-US" b="1" i="1" noProof="0" smtClean="0">
                            <a:latin typeface="Cambria Math"/>
                            <a:ea typeface="Cambria Math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b="1" noProof="0" dirty="0" smtClean="0"/>
                  <a:t/>
                </a:r>
                <a:br>
                  <a:rPr lang="en-US" b="1" noProof="0" dirty="0" smtClean="0"/>
                </a:br>
                <a:r>
                  <a:rPr lang="en-US" b="1" noProof="0" dirty="0" smtClean="0"/>
                  <a:t/>
                </a:r>
                <a:br>
                  <a:rPr lang="en-US" b="1" noProof="0" dirty="0" smtClean="0"/>
                </a:b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noProof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noProof="0" smtClean="0">
                            <a:latin typeface="Cambria Math"/>
                          </a:rPr>
                          <m:t> </m:t>
                        </m:r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i="1" noProof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noProof="0" smtClean="0"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noProof="0" smtClean="0">
                                  <a:latin typeface="Cambria Math"/>
                                </a:rPr>
                                <m:t>7</m:t>
                              </m:r>
                            </m:e>
                            <m:e>
                              <m:r>
                                <a:rPr lang="en-US" b="0" i="1" noProof="0" smtClean="0">
                                  <a:latin typeface="Cambria Math"/>
                                </a:rPr>
                                <m:t>5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noProof="0" smtClean="0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noProof="0" smtClean="0">
                                  <a:latin typeface="Cambria Math"/>
                                </a:rPr>
                                <m:t>−2</m:t>
                              </m:r>
                            </m:e>
                            <m:e>
                              <m:r>
                                <a:rPr lang="en-US" b="0" i="1" noProof="0" smtClean="0">
                                  <a:latin typeface="Cambria Math"/>
                                </a:rPr>
                                <m:t>−4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noProof="0" smtClean="0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noProof="0" smtClean="0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noProof="0" smtClean="0">
                                  <a:latin typeface="Cambria Math"/>
                                </a:rPr>
                                <m:t>6</m:t>
                              </m:r>
                            </m:e>
                          </m:mr>
                        </m:m>
                        <m:r>
                          <a:rPr lang="en-US" b="0" i="1" noProof="0" smtClean="0">
                            <a:latin typeface="Cambria Math"/>
                          </a:rPr>
                          <m:t> </m:t>
                        </m:r>
                      </m:e>
                    </m:d>
                    <m:r>
                      <a:rPr lang="en-US" i="1" noProof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b="1" i="1" noProof="0">
                        <a:latin typeface="Cambria Math"/>
                        <a:ea typeface="Cambria Math"/>
                      </a:rPr>
                      <m:t>𝒙</m:t>
                    </m:r>
                    <m:r>
                      <a:rPr lang="en-US" b="1" i="1" noProof="0">
                        <a:latin typeface="Cambria Math"/>
                        <a:ea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1" i="1" noProof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b="1" i="1" noProof="0" smtClean="0">
                            <a:latin typeface="Cambria Math"/>
                            <a:ea typeface="Cambria Math"/>
                          </a:rPr>
                          <m:t> </m:t>
                        </m:r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 noProof="0">
                                <a:latin typeface="Cambria Math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noProof="0" smtClean="0">
                                  <a:latin typeface="Cambria Math"/>
                                  <a:ea typeface="Cambria Math"/>
                                </a:rPr>
                                <m:t>9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noProof="0" smtClean="0">
                                  <a:latin typeface="Cambria Math"/>
                                  <a:ea typeface="Cambria Math"/>
                                </a:rPr>
                                <m:t>−3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noProof="0" smtClean="0">
                                  <a:latin typeface="Cambria Math"/>
                                  <a:ea typeface="Cambria Math"/>
                                </a:rPr>
                                <m:t>7.5</m:t>
                              </m:r>
                            </m:e>
                          </m:mr>
                        </m:m>
                        <m:r>
                          <a:rPr lang="en-US" b="1" i="1" noProof="0" smtClean="0">
                            <a:latin typeface="Cambria Math"/>
                            <a:ea typeface="Cambria Math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b="1" noProof="0" dirty="0" smtClean="0"/>
                  <a:t/>
                </a:r>
                <a:br>
                  <a:rPr lang="en-US" b="1" noProof="0" dirty="0" smtClean="0"/>
                </a:br>
                <a:endParaRPr lang="en-US" b="1" noProof="0" dirty="0" smtClean="0"/>
              </a:p>
              <a:p>
                <a:r>
                  <a:rPr lang="en-US" noProof="0" dirty="0" smtClean="0"/>
                  <a:t>In both cases</a:t>
                </a:r>
                <a:r>
                  <a:rPr lang="en-US" b="1" noProof="0" dirty="0" smtClean="0"/>
                  <a:t>, </a:t>
                </a:r>
                <a14:m>
                  <m:oMath xmlns:m="http://schemas.openxmlformats.org/officeDocument/2006/math">
                    <m:r>
                      <a:rPr lang="en-US" b="1" i="1" noProof="0">
                        <a:latin typeface="Cambria Math"/>
                        <a:ea typeface="Cambria Math"/>
                      </a:rPr>
                      <m:t>𝒙</m:t>
                    </m:r>
                    <m:r>
                      <a:rPr lang="en-US" b="1" i="1" noProof="0">
                        <a:latin typeface="Cambria Math"/>
                        <a:ea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1" i="1" noProof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b="0" i="1" noProof="0">
                            <a:latin typeface="Cambria Math"/>
                            <a:ea typeface="Cambria Math"/>
                          </a:rPr>
                          <m:t>9</m:t>
                        </m:r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.75,  −1,  </m:t>
                        </m:r>
                        <m:r>
                          <a:rPr lang="en-US" b="0" i="1" noProof="0">
                            <a:latin typeface="Cambria Math"/>
                            <a:ea typeface="Cambria Math"/>
                          </a:rPr>
                          <m:t>1</m:t>
                        </m:r>
                        <m:r>
                          <a:rPr lang="en-US" b="0" i="1" noProof="0" smtClean="0">
                            <a:latin typeface="Cambria Math"/>
                            <a:ea typeface="Cambria Math"/>
                          </a:rPr>
                          <m:t>.25</m:t>
                        </m:r>
                      </m:e>
                    </m:d>
                  </m:oMath>
                </a14:m>
                <a:endParaRPr lang="en-US" b="1" noProof="0" dirty="0" smtClean="0"/>
              </a:p>
              <a:p>
                <a:r>
                  <a:rPr lang="en-US" noProof="0" dirty="0" smtClean="0"/>
                  <a:t>What happened?</a:t>
                </a:r>
              </a:p>
              <a:p>
                <a:r>
                  <a:rPr lang="en-US" noProof="0" dirty="0" smtClean="0"/>
                  <a:t>Pivoting for stability, cost. Only one </a:t>
                </a:r>
                <a:r>
                  <a:rPr lang="en-US" noProof="0" dirty="0" err="1" smtClean="0"/>
                  <a:t>r.h.s</a:t>
                </a:r>
                <a:r>
                  <a:rPr lang="en-US" noProof="0" dirty="0" smtClean="0"/>
                  <a:t>.</a:t>
                </a:r>
                <a:endParaRPr lang="en-US" noProof="0" dirty="0"/>
              </a:p>
              <a:p>
                <a:endParaRPr lang="en-US" noProof="0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329" t="-1144" b="-8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944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Gaussian Elimination, </a:t>
            </a:r>
            <a:r>
              <a:rPr lang="en-US" noProof="0" dirty="0" err="1" smtClean="0"/>
              <a:t>Backsubstitution</a:t>
            </a:r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noProof="0" dirty="0" smtClean="0"/>
              <a:t>A = round(rand(3,3) * 10)</a:t>
            </a:r>
          </a:p>
          <a:p>
            <a:pPr marL="0" indent="0">
              <a:buNone/>
            </a:pPr>
            <a:r>
              <a:rPr lang="en-US" noProof="0" dirty="0" smtClean="0"/>
              <a:t>b = round(rand(3,1) * 10)</a:t>
            </a:r>
          </a:p>
          <a:p>
            <a:pPr marL="0" indent="0">
              <a:buNone/>
            </a:pPr>
            <a:endParaRPr lang="en-US" noProof="0" dirty="0" smtClean="0"/>
          </a:p>
          <a:p>
            <a:pPr marL="0" indent="0">
              <a:buNone/>
            </a:pPr>
            <a:r>
              <a:rPr lang="en-US" noProof="0" dirty="0" smtClean="0"/>
              <a:t>n = length(A);</a:t>
            </a:r>
          </a:p>
          <a:p>
            <a:pPr marL="0" indent="0">
              <a:buNone/>
            </a:pPr>
            <a:r>
              <a:rPr lang="en-US" noProof="0" dirty="0" smtClean="0">
                <a:solidFill>
                  <a:srgbClr val="1B85B9"/>
                </a:solidFill>
              </a:rPr>
              <a:t>for</a:t>
            </a:r>
            <a:r>
              <a:rPr lang="en-US" noProof="0" dirty="0" smtClean="0"/>
              <a:t> k=1:n-1</a:t>
            </a:r>
          </a:p>
          <a:p>
            <a:pPr marL="0" indent="0">
              <a:buNone/>
            </a:pPr>
            <a:r>
              <a:rPr lang="en-US" noProof="0" dirty="0" smtClean="0"/>
              <a:t>    </a:t>
            </a:r>
            <a:r>
              <a:rPr lang="en-US" noProof="0" dirty="0" smtClean="0">
                <a:solidFill>
                  <a:srgbClr val="1B85B9"/>
                </a:solidFill>
              </a:rPr>
              <a:t>for</a:t>
            </a:r>
            <a:r>
              <a:rPr lang="en-US" noProof="0" dirty="0" smtClean="0"/>
              <a:t> </a:t>
            </a:r>
            <a:r>
              <a:rPr lang="en-US" noProof="0" dirty="0" err="1" smtClean="0"/>
              <a:t>i</a:t>
            </a:r>
            <a:r>
              <a:rPr lang="en-US" noProof="0" dirty="0" smtClean="0"/>
              <a:t>=k+1:n</a:t>
            </a:r>
          </a:p>
          <a:p>
            <a:pPr marL="0" indent="0">
              <a:buNone/>
            </a:pPr>
            <a:r>
              <a:rPr lang="en-US" noProof="0" dirty="0" smtClean="0"/>
              <a:t>        x = A(</a:t>
            </a:r>
            <a:r>
              <a:rPr lang="en-US" noProof="0" dirty="0" err="1" smtClean="0"/>
              <a:t>i,k</a:t>
            </a:r>
            <a:r>
              <a:rPr lang="en-US" noProof="0" dirty="0" smtClean="0"/>
              <a:t>) / A(</a:t>
            </a:r>
            <a:r>
              <a:rPr lang="en-US" noProof="0" dirty="0" err="1" smtClean="0"/>
              <a:t>k,k</a:t>
            </a:r>
            <a:r>
              <a:rPr lang="en-US" noProof="0" dirty="0" smtClean="0"/>
              <a:t>);</a:t>
            </a:r>
          </a:p>
          <a:p>
            <a:pPr marL="0" indent="0">
              <a:buNone/>
            </a:pPr>
            <a:r>
              <a:rPr lang="en-US" noProof="0" dirty="0" smtClean="0"/>
              <a:t>        A(i,k+1:n) = A(i,k+1:n) - x * A(k,k+1:n); </a:t>
            </a:r>
            <a:r>
              <a:rPr lang="en-US" noProof="0" dirty="0" smtClean="0">
                <a:solidFill>
                  <a:srgbClr val="00B050"/>
                </a:solidFill>
              </a:rPr>
              <a:t>% row combine</a:t>
            </a:r>
          </a:p>
          <a:p>
            <a:pPr marL="0" indent="0">
              <a:buNone/>
            </a:pPr>
            <a:r>
              <a:rPr lang="en-US" noProof="0" dirty="0" smtClean="0"/>
              <a:t>        A(</a:t>
            </a:r>
            <a:r>
              <a:rPr lang="en-US" noProof="0" dirty="0" err="1" smtClean="0"/>
              <a:t>i,k</a:t>
            </a:r>
            <a:r>
              <a:rPr lang="en-US" noProof="0" dirty="0" smtClean="0"/>
              <a:t>) = 0; </a:t>
            </a:r>
            <a:r>
              <a:rPr lang="en-US" noProof="0" dirty="0" smtClean="0">
                <a:solidFill>
                  <a:srgbClr val="00B050"/>
                </a:solidFill>
              </a:rPr>
              <a:t>% we just eliminated it</a:t>
            </a:r>
          </a:p>
          <a:p>
            <a:pPr marL="0" indent="0">
              <a:buNone/>
            </a:pPr>
            <a:r>
              <a:rPr lang="en-US" noProof="0" dirty="0" smtClean="0"/>
              <a:t>        b(</a:t>
            </a:r>
            <a:r>
              <a:rPr lang="en-US" noProof="0" dirty="0" err="1" smtClean="0"/>
              <a:t>i</a:t>
            </a:r>
            <a:r>
              <a:rPr lang="en-US" noProof="0" dirty="0" smtClean="0"/>
              <a:t>) = b(</a:t>
            </a:r>
            <a:r>
              <a:rPr lang="en-US" noProof="0" dirty="0" err="1" smtClean="0"/>
              <a:t>i</a:t>
            </a:r>
            <a:r>
              <a:rPr lang="en-US" noProof="0" dirty="0" smtClean="0"/>
              <a:t>) - x * b(k);</a:t>
            </a:r>
          </a:p>
          <a:p>
            <a:pPr marL="0" indent="0">
              <a:buNone/>
            </a:pPr>
            <a:r>
              <a:rPr lang="en-US" noProof="0" dirty="0" smtClean="0"/>
              <a:t>    </a:t>
            </a:r>
            <a:r>
              <a:rPr lang="en-US" noProof="0" dirty="0" smtClean="0">
                <a:solidFill>
                  <a:srgbClr val="1B85B9"/>
                </a:solidFill>
              </a:rPr>
              <a:t>end</a:t>
            </a:r>
          </a:p>
          <a:p>
            <a:pPr marL="0" indent="0">
              <a:buNone/>
            </a:pPr>
            <a:r>
              <a:rPr lang="en-US" noProof="0" dirty="0" smtClean="0">
                <a:solidFill>
                  <a:srgbClr val="1B85B9"/>
                </a:solidFill>
              </a:rPr>
              <a:t>end</a:t>
            </a:r>
          </a:p>
          <a:p>
            <a:pPr marL="0" indent="0">
              <a:buNone/>
            </a:pPr>
            <a:r>
              <a:rPr lang="en-US" noProof="0" dirty="0" smtClean="0"/>
              <a:t>A</a:t>
            </a:r>
          </a:p>
          <a:p>
            <a:pPr marL="0" indent="0">
              <a:buNone/>
            </a:pPr>
            <a:r>
              <a:rPr lang="en-US" noProof="0" dirty="0" smtClean="0"/>
              <a:t>b</a:t>
            </a:r>
          </a:p>
          <a:p>
            <a:pPr marL="0" indent="0">
              <a:buNone/>
            </a:pPr>
            <a:r>
              <a:rPr lang="en-US" noProof="0" dirty="0" smtClean="0">
                <a:solidFill>
                  <a:srgbClr val="00B050"/>
                </a:solidFill>
              </a:rPr>
              <a:t>% Gaussian elimination</a:t>
            </a:r>
          </a:p>
          <a:p>
            <a:pPr marL="0" indent="0">
              <a:buNone/>
            </a:pPr>
            <a:r>
              <a:rPr lang="en-US" noProof="0" dirty="0" smtClean="0"/>
              <a:t> </a:t>
            </a:r>
          </a:p>
          <a:p>
            <a:pPr marL="0" indent="0">
              <a:buNone/>
            </a:pPr>
            <a:r>
              <a:rPr lang="en-US" noProof="0" dirty="0" smtClean="0"/>
              <a:t>x = zeros(n,1);</a:t>
            </a:r>
          </a:p>
          <a:p>
            <a:pPr marL="0" indent="0">
              <a:buNone/>
            </a:pPr>
            <a:r>
              <a:rPr lang="en-US" noProof="0" dirty="0" smtClean="0">
                <a:solidFill>
                  <a:srgbClr val="1B85B9"/>
                </a:solidFill>
              </a:rPr>
              <a:t>for</a:t>
            </a:r>
            <a:r>
              <a:rPr lang="en-US" noProof="0" dirty="0" smtClean="0"/>
              <a:t> </a:t>
            </a:r>
            <a:r>
              <a:rPr lang="en-US" noProof="0" dirty="0" err="1" smtClean="0"/>
              <a:t>i</a:t>
            </a:r>
            <a:r>
              <a:rPr lang="en-US" noProof="0" dirty="0" smtClean="0"/>
              <a:t>=n:-1:1 </a:t>
            </a:r>
            <a:r>
              <a:rPr lang="en-US" noProof="0" dirty="0" smtClean="0">
                <a:solidFill>
                  <a:srgbClr val="00B050"/>
                </a:solidFill>
              </a:rPr>
              <a:t>% loop backwards</a:t>
            </a:r>
          </a:p>
          <a:p>
            <a:pPr marL="0" indent="0">
              <a:buNone/>
            </a:pPr>
            <a:r>
              <a:rPr lang="en-US" noProof="0" dirty="0" smtClean="0"/>
              <a:t>    r = b(</a:t>
            </a:r>
            <a:r>
              <a:rPr lang="en-US" noProof="0" dirty="0" err="1" smtClean="0"/>
              <a:t>i</a:t>
            </a:r>
            <a:r>
              <a:rPr lang="en-US" noProof="0" dirty="0" smtClean="0"/>
              <a:t>) - dot(A(i,i+1:n), x(i+1:n)');</a:t>
            </a:r>
          </a:p>
          <a:p>
            <a:pPr marL="0" indent="0">
              <a:buNone/>
            </a:pPr>
            <a:r>
              <a:rPr lang="en-US" noProof="0" dirty="0" smtClean="0"/>
              <a:t>    x(</a:t>
            </a:r>
            <a:r>
              <a:rPr lang="en-US" noProof="0" dirty="0" err="1" smtClean="0"/>
              <a:t>i</a:t>
            </a:r>
            <a:r>
              <a:rPr lang="en-US" noProof="0" dirty="0" smtClean="0"/>
              <a:t>) = r / A(</a:t>
            </a:r>
            <a:r>
              <a:rPr lang="en-US" noProof="0" dirty="0" err="1" smtClean="0"/>
              <a:t>i</a:t>
            </a:r>
            <a:r>
              <a:rPr lang="en-US" noProof="0" dirty="0" smtClean="0"/>
              <a:t>, </a:t>
            </a:r>
            <a:r>
              <a:rPr lang="en-US" noProof="0" dirty="0" err="1" smtClean="0"/>
              <a:t>i</a:t>
            </a:r>
            <a:r>
              <a:rPr lang="en-US" noProof="0" dirty="0" smtClean="0"/>
              <a:t>);</a:t>
            </a:r>
          </a:p>
          <a:p>
            <a:pPr marL="0" indent="0">
              <a:buNone/>
            </a:pPr>
            <a:r>
              <a:rPr lang="en-US" noProof="0" dirty="0" smtClean="0">
                <a:solidFill>
                  <a:srgbClr val="1B85B9"/>
                </a:solidFill>
              </a:rPr>
              <a:t>end</a:t>
            </a:r>
          </a:p>
          <a:p>
            <a:pPr marL="0" indent="0">
              <a:buNone/>
            </a:pPr>
            <a:r>
              <a:rPr lang="en-US" noProof="0" dirty="0" smtClean="0"/>
              <a:t>x</a:t>
            </a:r>
          </a:p>
          <a:p>
            <a:pPr marL="0" indent="0">
              <a:buNone/>
            </a:pPr>
            <a:r>
              <a:rPr lang="en-US" noProof="0" dirty="0" smtClean="0">
                <a:solidFill>
                  <a:srgbClr val="00B050"/>
                </a:solidFill>
              </a:rPr>
              <a:t>% back-substitution</a:t>
            </a:r>
            <a:endParaRPr lang="en-US" noProof="0" dirty="0">
              <a:solidFill>
                <a:srgbClr val="00B05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7990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LU decomposition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noProof="0" dirty="0" smtClean="0"/>
                  <a:t>Another old method</a:t>
                </a:r>
              </a:p>
              <a:p>
                <a:r>
                  <a:rPr lang="en-US" noProof="0" dirty="0" smtClean="0"/>
                  <a:t>Factorize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noProof="0" smtClean="0">
                        <a:latin typeface="Cambria Math"/>
                      </a:rPr>
                      <m:t>Λ</m:t>
                    </m:r>
                    <m:r>
                      <a:rPr lang="en-US" b="0" i="1" noProof="0" smtClean="0">
                        <a:latin typeface="Cambria Math"/>
                      </a:rPr>
                      <m:t>=</m:t>
                    </m:r>
                    <m:r>
                      <a:rPr lang="en-US" b="0" i="1" noProof="0" smtClean="0">
                        <a:latin typeface="Cambria Math"/>
                      </a:rPr>
                      <m:t>𝐿𝑈</m:t>
                    </m:r>
                  </m:oMath>
                </a14:m>
                <a:r>
                  <a:rPr lang="en-US" noProof="0" dirty="0" smtClean="0"/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</a:rPr>
                      <m:t>𝐿</m:t>
                    </m:r>
                  </m:oMath>
                </a14:m>
                <a:r>
                  <a:rPr lang="en-US" noProof="0" dirty="0" smtClean="0"/>
                  <a:t> being lower triangular with unit diagonal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</a:rPr>
                      <m:t>𝑈</m:t>
                    </m:r>
                  </m:oMath>
                </a14:m>
                <a:r>
                  <a:rPr lang="en-US" noProof="0" dirty="0" smtClean="0"/>
                  <a:t> being upper triangular</a:t>
                </a:r>
              </a:p>
              <a:p>
                <a:r>
                  <a:rPr lang="en-US" noProof="0" dirty="0" smtClean="0"/>
                  <a:t>To solve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noProof="0">
                        <a:latin typeface="Cambria Math"/>
                      </a:rPr>
                      <m:t>Λ</m:t>
                    </m:r>
                    <m:r>
                      <a:rPr lang="en-US" b="1" i="1" noProof="0">
                        <a:latin typeface="Cambria Math"/>
                      </a:rPr>
                      <m:t>𝒙</m:t>
                    </m:r>
                    <m:r>
                      <a:rPr lang="en-US" i="1" noProof="0">
                        <a:latin typeface="Cambria Math"/>
                      </a:rPr>
                      <m:t>=</m:t>
                    </m:r>
                    <m:r>
                      <a:rPr lang="en-US" b="0" i="1" noProof="0" smtClean="0">
                        <a:latin typeface="Cambria Math"/>
                      </a:rPr>
                      <m:t>𝐿𝑈</m:t>
                    </m:r>
                    <m:r>
                      <a:rPr lang="en-US" b="1" i="1" noProof="0">
                        <a:latin typeface="Cambria Math"/>
                      </a:rPr>
                      <m:t>𝒙</m:t>
                    </m:r>
                    <m:r>
                      <a:rPr lang="en-US" i="1" noProof="0">
                        <a:latin typeface="Cambria Math"/>
                      </a:rPr>
                      <m:t>=</m:t>
                    </m:r>
                    <m:r>
                      <a:rPr lang="en-US" b="1" i="1" noProof="0" smtClean="0">
                        <a:latin typeface="Cambria Math"/>
                      </a:rPr>
                      <m:t>𝒃</m:t>
                    </m:r>
                  </m:oMath>
                </a14:m>
                <a:r>
                  <a:rPr lang="en-US" noProof="0" dirty="0" smtClean="0"/>
                  <a:t> </a:t>
                </a:r>
                <a:r>
                  <a:rPr lang="en-US" noProof="0" dirty="0"/>
                  <a:t>(and so </a:t>
                </a:r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</a:rPr>
                      <m:t>𝑈</m:t>
                    </m:r>
                    <m:r>
                      <a:rPr lang="en-US" b="1" i="1" noProof="0">
                        <a:latin typeface="Cambria Math"/>
                      </a:rPr>
                      <m:t>𝒙</m:t>
                    </m:r>
                    <m:r>
                      <a:rPr lang="en-US" i="1" noProof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i="1" noProof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noProof="0">
                            <a:latin typeface="Cambria Math"/>
                          </a:rPr>
                          <m:t>𝐿</m:t>
                        </m:r>
                      </m:e>
                      <m:sup>
                        <m:r>
                          <a:rPr lang="en-US" i="1" noProof="0"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en-US" b="1" i="1" noProof="0">
                        <a:latin typeface="Cambria Math"/>
                      </a:rPr>
                      <m:t>𝒃</m:t>
                    </m:r>
                  </m:oMath>
                </a14:m>
                <a:r>
                  <a:rPr lang="en-US" noProof="0" dirty="0"/>
                  <a:t>)</a:t>
                </a:r>
                <a:endParaRPr lang="en-US" noProof="0" dirty="0" smtClean="0"/>
              </a:p>
              <a:p>
                <a:pPr lvl="1">
                  <a:tabLst>
                    <a:tab pos="2601913" algn="l"/>
                    <a:tab pos="4213225" algn="l"/>
                    <a:tab pos="4757738" algn="l"/>
                  </a:tabLst>
                </a:pPr>
                <a:r>
                  <a:rPr lang="en-US" noProof="0" dirty="0" smtClean="0"/>
                  <a:t>First solve 	L</a:t>
                </a:r>
                <a14:m>
                  <m:oMath xmlns:m="http://schemas.openxmlformats.org/officeDocument/2006/math">
                    <m:r>
                      <a:rPr lang="en-US" b="1" i="1" noProof="0" smtClean="0">
                        <a:latin typeface="Cambria Math"/>
                      </a:rPr>
                      <m:t>𝒚</m:t>
                    </m:r>
                    <m:r>
                      <a:rPr lang="en-US" i="1" noProof="0">
                        <a:latin typeface="Cambria Math"/>
                      </a:rPr>
                      <m:t>=</m:t>
                    </m:r>
                    <m:r>
                      <a:rPr lang="en-US" b="1" i="1" noProof="0">
                        <a:latin typeface="Cambria Math"/>
                      </a:rPr>
                      <m:t>𝒃</m:t>
                    </m:r>
                  </m:oMath>
                </a14:m>
                <a:r>
                  <a:rPr lang="en-US" noProof="0" dirty="0" smtClean="0"/>
                  <a:t>	forward substitution w/o div</a:t>
                </a:r>
              </a:p>
              <a:p>
                <a:pPr lvl="1">
                  <a:tabLst>
                    <a:tab pos="2601913" algn="l"/>
                    <a:tab pos="4213225" algn="l"/>
                    <a:tab pos="4757738" algn="l"/>
                  </a:tabLst>
                </a:pPr>
                <a:r>
                  <a:rPr lang="en-US" noProof="0" dirty="0" smtClean="0"/>
                  <a:t>Then solve	</a:t>
                </a:r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</a:rPr>
                      <m:t>𝑈</m:t>
                    </m:r>
                    <m:r>
                      <a:rPr lang="en-US" b="1" i="1" noProof="0">
                        <a:latin typeface="Cambria Math"/>
                      </a:rPr>
                      <m:t>𝒙</m:t>
                    </m:r>
                    <m:r>
                      <a:rPr lang="en-US" i="1" noProof="0">
                        <a:latin typeface="Cambria Math"/>
                      </a:rPr>
                      <m:t>=</m:t>
                    </m:r>
                    <m:r>
                      <a:rPr lang="en-US" b="1" i="1" noProof="0" smtClean="0">
                        <a:latin typeface="Cambria Math"/>
                      </a:rPr>
                      <m:t>𝒚</m:t>
                    </m:r>
                  </m:oMath>
                </a14:m>
                <a:r>
                  <a:rPr lang="en-US" noProof="0" dirty="0" smtClean="0"/>
                  <a:t>	back-substitution</a:t>
                </a:r>
              </a:p>
              <a:p>
                <a:pPr>
                  <a:tabLst>
                    <a:tab pos="4213225" algn="l"/>
                    <a:tab pos="4757738" algn="l"/>
                  </a:tabLst>
                </a:pPr>
                <a:r>
                  <a:rPr lang="en-US" noProof="0" dirty="0" smtClean="0"/>
                  <a:t>To work,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noProof="0">
                        <a:latin typeface="Cambria Math"/>
                      </a:rPr>
                      <m:t>Λ</m:t>
                    </m:r>
                  </m:oMath>
                </a14:m>
                <a:r>
                  <a:rPr lang="en-US" noProof="0" dirty="0" smtClean="0"/>
                  <a:t> must be square, invertible</a:t>
                </a:r>
              </a:p>
              <a:p>
                <a:pPr>
                  <a:tabLst>
                    <a:tab pos="4213225" algn="l"/>
                    <a:tab pos="4757738" algn="l"/>
                  </a:tabLst>
                </a:pPr>
                <a:r>
                  <a:rPr lang="en-US" noProof="0" dirty="0" smtClean="0"/>
                  <a:t>Will require pivoting for stability</a:t>
                </a:r>
              </a:p>
              <a:p>
                <a:pPr lvl="1">
                  <a:tabLst>
                    <a:tab pos="2155825" algn="l"/>
                    <a:tab pos="3852863" algn="l"/>
                    <a:tab pos="4213225" algn="l"/>
                    <a:tab pos="4659313" algn="l"/>
                  </a:tabLst>
                </a:pPr>
                <a:r>
                  <a:rPr lang="en-US" noProof="0" dirty="0" smtClean="0"/>
                  <a:t>Partial	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/>
                      </a:rPr>
                      <m:t>𝑃</m:t>
                    </m:r>
                    <m:r>
                      <m:rPr>
                        <m:sty m:val="p"/>
                      </m:rPr>
                      <a:rPr lang="en-US" i="1" noProof="0">
                        <a:latin typeface="Cambria Math"/>
                      </a:rPr>
                      <m:t>Λ</m:t>
                    </m:r>
                    <m:r>
                      <a:rPr lang="en-US" i="1" noProof="0">
                        <a:latin typeface="Cambria Math"/>
                      </a:rPr>
                      <m:t>=</m:t>
                    </m:r>
                    <m:r>
                      <a:rPr lang="en-US" i="1" noProof="0">
                        <a:latin typeface="Cambria Math"/>
                      </a:rPr>
                      <m:t>𝐿𝑈</m:t>
                    </m:r>
                  </m:oMath>
                </a14:m>
                <a:r>
                  <a:rPr lang="en-US" noProof="0" dirty="0"/>
                  <a:t> </a:t>
                </a:r>
                <a:r>
                  <a:rPr lang="en-US" noProof="0" dirty="0" smtClean="0"/>
                  <a:t>	(reorder rows)</a:t>
                </a:r>
                <a:endParaRPr lang="en-US" noProof="0" dirty="0"/>
              </a:p>
              <a:p>
                <a:pPr lvl="1">
                  <a:tabLst>
                    <a:tab pos="2155825" algn="l"/>
                    <a:tab pos="3852863" algn="l"/>
                    <a:tab pos="4213225" algn="l"/>
                    <a:tab pos="4659313" algn="l"/>
                  </a:tabLst>
                </a:pPr>
                <a:r>
                  <a:rPr lang="en-US" noProof="0" dirty="0" smtClean="0"/>
                  <a:t>Full	</a:t>
                </a:r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</a:rPr>
                      <m:t>𝑃</m:t>
                    </m:r>
                    <m:r>
                      <m:rPr>
                        <m:sty m:val="p"/>
                      </m:rPr>
                      <a:rPr lang="en-US" i="1" noProof="0">
                        <a:latin typeface="Cambria Math"/>
                      </a:rPr>
                      <m:t>Λ</m:t>
                    </m:r>
                    <m:r>
                      <a:rPr lang="en-US" b="0" i="1" noProof="0" smtClean="0">
                        <a:latin typeface="Cambria Math"/>
                      </a:rPr>
                      <m:t>𝑄</m:t>
                    </m:r>
                    <m:r>
                      <a:rPr lang="en-US" i="1" noProof="0">
                        <a:latin typeface="Cambria Math"/>
                      </a:rPr>
                      <m:t>=</m:t>
                    </m:r>
                    <m:r>
                      <a:rPr lang="en-US" i="1" noProof="0">
                        <a:latin typeface="Cambria Math"/>
                      </a:rPr>
                      <m:t>𝐿𝑈</m:t>
                    </m:r>
                  </m:oMath>
                </a14:m>
                <a:r>
                  <a:rPr lang="en-US" noProof="0" dirty="0"/>
                  <a:t> </a:t>
                </a:r>
                <a:r>
                  <a:rPr lang="en-US" noProof="0" dirty="0" smtClean="0"/>
                  <a:t>	(reorder rows, cols)</a:t>
                </a:r>
                <a:endParaRPr lang="en-US" noProof="0" dirty="0"/>
              </a:p>
              <a:p>
                <a:pPr lvl="1">
                  <a:tabLst>
                    <a:tab pos="4213225" algn="l"/>
                    <a:tab pos="4757738" algn="l"/>
                  </a:tabLst>
                </a:pPr>
                <a:endParaRPr lang="en-US" noProof="0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329" t="-1144" b="-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8033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LU decomposition</a:t>
            </a:r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0825" y="765175"/>
            <a:ext cx="8713788" cy="575536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noProof="0" dirty="0" smtClean="0"/>
              <a:t>A = round(rand(3,3) * 10)</a:t>
            </a:r>
          </a:p>
          <a:p>
            <a:pPr marL="0" indent="0">
              <a:buNone/>
            </a:pPr>
            <a:endParaRPr lang="en-US" noProof="0" dirty="0" smtClean="0"/>
          </a:p>
          <a:p>
            <a:pPr marL="0" indent="0">
              <a:buNone/>
            </a:pPr>
            <a:r>
              <a:rPr lang="en-US" noProof="0" dirty="0" smtClean="0"/>
              <a:t>LU = A; </a:t>
            </a:r>
            <a:r>
              <a:rPr lang="en-US" noProof="0" dirty="0" smtClean="0">
                <a:solidFill>
                  <a:srgbClr val="00B050"/>
                </a:solidFill>
              </a:rPr>
              <a:t>% works in-place</a:t>
            </a:r>
          </a:p>
          <a:p>
            <a:pPr marL="0" indent="0">
              <a:buNone/>
            </a:pPr>
            <a:r>
              <a:rPr lang="en-US" noProof="0" dirty="0" smtClean="0">
                <a:solidFill>
                  <a:srgbClr val="1B85B9"/>
                </a:solidFill>
              </a:rPr>
              <a:t>for</a:t>
            </a:r>
            <a:r>
              <a:rPr lang="en-US" noProof="0" dirty="0" smtClean="0"/>
              <a:t> k = 1:n</a:t>
            </a:r>
          </a:p>
          <a:p>
            <a:pPr marL="0" indent="0">
              <a:buNone/>
            </a:pPr>
            <a:r>
              <a:rPr lang="en-US" noProof="0" dirty="0" smtClean="0"/>
              <a:t>    LU(k+1:n, k) = LU(k+1:n, k) / LU(k, k);</a:t>
            </a:r>
            <a:endParaRPr lang="en-US" noProof="0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noProof="0" dirty="0" smtClean="0">
                <a:solidFill>
                  <a:srgbClr val="00B050"/>
                </a:solidFill>
              </a:rPr>
              <a:t>    % divide by pivot (modifies the rest of this column)</a:t>
            </a:r>
          </a:p>
          <a:p>
            <a:pPr marL="0" indent="0">
              <a:buNone/>
            </a:pPr>
            <a:r>
              <a:rPr lang="en-US" noProof="0" dirty="0" smtClean="0"/>
              <a:t> </a:t>
            </a:r>
          </a:p>
          <a:p>
            <a:pPr marL="0" indent="0">
              <a:buNone/>
            </a:pPr>
            <a:r>
              <a:rPr lang="en-US" noProof="0" dirty="0" smtClean="0"/>
              <a:t>    </a:t>
            </a:r>
            <a:r>
              <a:rPr lang="en-US" noProof="0" dirty="0" smtClean="0">
                <a:solidFill>
                  <a:srgbClr val="1B85B9"/>
                </a:solidFill>
              </a:rPr>
              <a:t>for</a:t>
            </a:r>
            <a:r>
              <a:rPr lang="en-US" noProof="0" dirty="0" smtClean="0"/>
              <a:t> </a:t>
            </a:r>
            <a:r>
              <a:rPr lang="en-US" noProof="0" dirty="0" err="1" smtClean="0"/>
              <a:t>i</a:t>
            </a:r>
            <a:r>
              <a:rPr lang="en-US" noProof="0" dirty="0" smtClean="0"/>
              <a:t> = k+1:n</a:t>
            </a:r>
          </a:p>
          <a:p>
            <a:pPr marL="0" indent="0">
              <a:buNone/>
            </a:pPr>
            <a:r>
              <a:rPr lang="en-US" noProof="0" dirty="0" smtClean="0"/>
              <a:t>        x = LU(</a:t>
            </a:r>
            <a:r>
              <a:rPr lang="en-US" noProof="0" dirty="0" err="1" smtClean="0"/>
              <a:t>i</a:t>
            </a:r>
            <a:r>
              <a:rPr lang="en-US" noProof="0" dirty="0" smtClean="0"/>
              <a:t>, k);</a:t>
            </a:r>
          </a:p>
          <a:p>
            <a:pPr marL="0" indent="0">
              <a:buNone/>
            </a:pPr>
            <a:r>
              <a:rPr lang="en-US" noProof="0" dirty="0" smtClean="0"/>
              <a:t>        </a:t>
            </a:r>
            <a:r>
              <a:rPr lang="en-US" noProof="0" dirty="0" smtClean="0">
                <a:solidFill>
                  <a:srgbClr val="1B85B9"/>
                </a:solidFill>
              </a:rPr>
              <a:t>for</a:t>
            </a:r>
            <a:r>
              <a:rPr lang="en-US" noProof="0" dirty="0" smtClean="0"/>
              <a:t> j = k+1:n </a:t>
            </a:r>
            <a:r>
              <a:rPr lang="en-US" noProof="0" dirty="0" smtClean="0">
                <a:solidFill>
                  <a:srgbClr val="00B050"/>
                </a:solidFill>
              </a:rPr>
              <a:t>% explicit loop intended</a:t>
            </a:r>
          </a:p>
          <a:p>
            <a:pPr marL="0" indent="0">
              <a:buNone/>
            </a:pPr>
            <a:r>
              <a:rPr lang="en-US" noProof="0" dirty="0" smtClean="0"/>
              <a:t>            LU(</a:t>
            </a:r>
            <a:r>
              <a:rPr lang="en-US" noProof="0" dirty="0" err="1" smtClean="0"/>
              <a:t>i</a:t>
            </a:r>
            <a:r>
              <a:rPr lang="en-US" noProof="0" dirty="0" smtClean="0"/>
              <a:t>, j) = LU(</a:t>
            </a:r>
            <a:r>
              <a:rPr lang="en-US" noProof="0" dirty="0" err="1" smtClean="0"/>
              <a:t>i</a:t>
            </a:r>
            <a:r>
              <a:rPr lang="en-US" noProof="0" dirty="0" smtClean="0"/>
              <a:t>, j) - x * LU(k, j); </a:t>
            </a:r>
            <a:r>
              <a:rPr lang="en-US" noProof="0" dirty="0" smtClean="0">
                <a:solidFill>
                  <a:srgbClr val="00B050"/>
                </a:solidFill>
              </a:rPr>
              <a:t>% causes </a:t>
            </a:r>
            <a:r>
              <a:rPr lang="en-US" b="1" noProof="0" dirty="0" smtClean="0">
                <a:solidFill>
                  <a:srgbClr val="00B050"/>
                </a:solidFill>
              </a:rPr>
              <a:t>fill-in </a:t>
            </a:r>
            <a:r>
              <a:rPr lang="en-US" noProof="0" dirty="0" smtClean="0">
                <a:solidFill>
                  <a:srgbClr val="00B050"/>
                </a:solidFill>
              </a:rPr>
              <a:t>in sparse version</a:t>
            </a:r>
          </a:p>
          <a:p>
            <a:pPr marL="0" indent="0">
              <a:buNone/>
            </a:pPr>
            <a:r>
              <a:rPr lang="en-US" noProof="0" dirty="0" smtClean="0"/>
              <a:t>        </a:t>
            </a:r>
            <a:r>
              <a:rPr lang="en-US" noProof="0" dirty="0" smtClean="0">
                <a:solidFill>
                  <a:srgbClr val="1B85B9"/>
                </a:solidFill>
              </a:rPr>
              <a:t>end</a:t>
            </a:r>
          </a:p>
          <a:p>
            <a:pPr marL="0" indent="0">
              <a:buNone/>
            </a:pPr>
            <a:r>
              <a:rPr lang="en-US" noProof="0" dirty="0" smtClean="0"/>
              <a:t>        </a:t>
            </a:r>
            <a:r>
              <a:rPr lang="en-US" noProof="0" dirty="0" smtClean="0">
                <a:solidFill>
                  <a:srgbClr val="00B050"/>
                </a:solidFill>
              </a:rPr>
              <a:t>% reduce the rest of the matrix</a:t>
            </a:r>
          </a:p>
          <a:p>
            <a:pPr marL="0" indent="0">
              <a:buNone/>
            </a:pPr>
            <a:r>
              <a:rPr lang="en-US" noProof="0" dirty="0" smtClean="0"/>
              <a:t>    </a:t>
            </a:r>
            <a:r>
              <a:rPr lang="en-US" noProof="0" dirty="0" smtClean="0">
                <a:solidFill>
                  <a:srgbClr val="1B85B9"/>
                </a:solidFill>
              </a:rPr>
              <a:t>end</a:t>
            </a:r>
          </a:p>
          <a:p>
            <a:pPr marL="0" indent="0">
              <a:buNone/>
            </a:pPr>
            <a:r>
              <a:rPr lang="en-US" noProof="0" dirty="0" smtClean="0"/>
              <a:t>    </a:t>
            </a:r>
            <a:r>
              <a:rPr lang="en-US" noProof="0" dirty="0" smtClean="0">
                <a:solidFill>
                  <a:srgbClr val="00B050"/>
                </a:solidFill>
              </a:rPr>
              <a:t>% modify the lower-right </a:t>
            </a:r>
            <a:r>
              <a:rPr lang="en-US" noProof="0" dirty="0" err="1" smtClean="0">
                <a:solidFill>
                  <a:srgbClr val="00B050"/>
                </a:solidFill>
              </a:rPr>
              <a:t>submatrix</a:t>
            </a:r>
            <a:endParaRPr lang="en-US" noProof="0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noProof="0" dirty="0" smtClean="0">
                <a:solidFill>
                  <a:srgbClr val="1B85B9"/>
                </a:solidFill>
              </a:rPr>
              <a:t>end</a:t>
            </a:r>
          </a:p>
          <a:p>
            <a:pPr marL="0" indent="0">
              <a:buNone/>
            </a:pPr>
            <a:r>
              <a:rPr lang="en-US" noProof="0" dirty="0" smtClean="0"/>
              <a:t> </a:t>
            </a:r>
          </a:p>
          <a:p>
            <a:pPr marL="0" indent="0">
              <a:buNone/>
            </a:pPr>
            <a:r>
              <a:rPr lang="en-US" noProof="0" dirty="0" smtClean="0"/>
              <a:t>U = </a:t>
            </a:r>
            <a:r>
              <a:rPr lang="en-US" noProof="0" dirty="0" err="1" smtClean="0"/>
              <a:t>triu</a:t>
            </a:r>
            <a:r>
              <a:rPr lang="en-US" noProof="0" dirty="0" smtClean="0"/>
              <a:t>(LU)</a:t>
            </a:r>
          </a:p>
          <a:p>
            <a:pPr marL="0" indent="0">
              <a:buNone/>
            </a:pPr>
            <a:r>
              <a:rPr lang="en-US" noProof="0" dirty="0" smtClean="0"/>
              <a:t>L = </a:t>
            </a:r>
            <a:r>
              <a:rPr lang="en-US" noProof="0" dirty="0" err="1" smtClean="0"/>
              <a:t>tril</a:t>
            </a:r>
            <a:r>
              <a:rPr lang="en-US" noProof="0" dirty="0" smtClean="0"/>
              <a:t>(LU, -1) + eye(size(LU))</a:t>
            </a:r>
          </a:p>
          <a:p>
            <a:pPr marL="0" indent="0">
              <a:buNone/>
            </a:pPr>
            <a:r>
              <a:rPr lang="en-US" noProof="0" dirty="0" smtClean="0">
                <a:solidFill>
                  <a:srgbClr val="00B050"/>
                </a:solidFill>
              </a:rPr>
              <a:t>% unpack to L and U, add identity diagonal to L</a:t>
            </a:r>
            <a:endParaRPr lang="en-US" noProof="0" dirty="0">
              <a:solidFill>
                <a:srgbClr val="00B05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00114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LU decomposition</a:t>
            </a:r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0824" y="765175"/>
            <a:ext cx="8893176" cy="5330825"/>
          </a:xfrm>
        </p:spPr>
        <p:txBody>
          <a:bodyPr/>
          <a:lstStyle/>
          <a:p>
            <a:r>
              <a:rPr lang="en-US" noProof="0" dirty="0" smtClean="0"/>
              <a:t>Several variants, based on ordering of loops </a:t>
            </a:r>
            <a:r>
              <a:rPr lang="en-US" b="1" noProof="0" dirty="0" err="1" smtClean="0"/>
              <a:t>i</a:t>
            </a:r>
            <a:r>
              <a:rPr lang="en-US" noProof="0" dirty="0" smtClean="0"/>
              <a:t> </a:t>
            </a:r>
            <a:r>
              <a:rPr lang="en-US" b="1" noProof="0" dirty="0" smtClean="0"/>
              <a:t>j</a:t>
            </a:r>
            <a:r>
              <a:rPr lang="en-US" noProof="0" dirty="0" smtClean="0"/>
              <a:t> </a:t>
            </a:r>
            <a:r>
              <a:rPr lang="en-US" b="1" noProof="0" dirty="0" smtClean="0"/>
              <a:t>k</a:t>
            </a:r>
          </a:p>
          <a:p>
            <a:endParaRPr lang="en-US" b="1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395413"/>
            <a:ext cx="788670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Skupina 6"/>
          <p:cNvGrpSpPr/>
          <p:nvPr/>
        </p:nvGrpSpPr>
        <p:grpSpPr>
          <a:xfrm>
            <a:off x="2955464" y="5756310"/>
            <a:ext cx="3233072" cy="492961"/>
            <a:chOff x="522514" y="5732306"/>
            <a:chExt cx="3233072" cy="492961"/>
          </a:xfrm>
        </p:grpSpPr>
        <p:sp>
          <p:nvSpPr>
            <p:cNvPr id="6" name="TextovéPole 5"/>
            <p:cNvSpPr txBox="1"/>
            <p:nvPr/>
          </p:nvSpPr>
          <p:spPr>
            <a:xfrm>
              <a:off x="979714" y="5756310"/>
              <a:ext cx="11103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err="1" smtClean="0"/>
                <a:t>read</a:t>
              </a:r>
              <a:endParaRPr lang="en-US" dirty="0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2645243" y="5732306"/>
              <a:ext cx="11103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err="1" smtClean="0"/>
                <a:t>write</a:t>
              </a:r>
              <a:endParaRPr lang="en-US" dirty="0"/>
            </a:p>
          </p:txBody>
        </p:sp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514" y="5749017"/>
              <a:ext cx="457200" cy="476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8043" y="5749017"/>
              <a:ext cx="457200" cy="476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TextovéPole 7"/>
          <p:cNvSpPr txBox="1"/>
          <p:nvPr/>
        </p:nvSpPr>
        <p:spPr>
          <a:xfrm>
            <a:off x="6422572" y="5756310"/>
            <a:ext cx="516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kij</a:t>
            </a:r>
            <a:endParaRPr lang="en-US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2046514" y="5756308"/>
            <a:ext cx="516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kji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3910611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LU decomposition</a:t>
            </a:r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In sparse version, we care about fill-in</a:t>
            </a:r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  <a:p>
            <a:r>
              <a:rPr lang="en-US" noProof="0" dirty="0" smtClean="0"/>
              <a:t>Depends on order of rows / columns</a:t>
            </a:r>
            <a:endParaRPr lang="en-US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  <p:grpSp>
        <p:nvGrpSpPr>
          <p:cNvPr id="6" name="Skupina 5"/>
          <p:cNvGrpSpPr/>
          <p:nvPr/>
        </p:nvGrpSpPr>
        <p:grpSpPr>
          <a:xfrm>
            <a:off x="1207374" y="1470932"/>
            <a:ext cx="6936921" cy="3403252"/>
            <a:chOff x="552450" y="2124075"/>
            <a:chExt cx="5319713" cy="260985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1838" y="2124075"/>
              <a:ext cx="2600325" cy="2609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450" y="2124075"/>
              <a:ext cx="2552700" cy="2552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TextovéPole 6"/>
          <p:cNvSpPr txBox="1"/>
          <p:nvPr/>
        </p:nvSpPr>
        <p:spPr>
          <a:xfrm>
            <a:off x="2665592" y="4928991"/>
            <a:ext cx="412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</a:t>
            </a:r>
            <a:endParaRPr lang="en-US" dirty="0"/>
          </a:p>
        </p:txBody>
      </p:sp>
      <p:sp>
        <p:nvSpPr>
          <p:cNvPr id="8" name="TextovéPole 7"/>
          <p:cNvSpPr txBox="1"/>
          <p:nvPr/>
        </p:nvSpPr>
        <p:spPr>
          <a:xfrm>
            <a:off x="6091249" y="4928992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L+U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84957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AMD Ordering</a:t>
            </a:r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Approximate Minimum Degree [</a:t>
            </a:r>
            <a:r>
              <a:rPr lang="en-US" noProof="0" dirty="0" err="1" smtClean="0"/>
              <a:t>Amestoy</a:t>
            </a:r>
            <a:r>
              <a:rPr lang="en-US" noProof="0" dirty="0" smtClean="0"/>
              <a:t> 2004]</a:t>
            </a:r>
            <a:endParaRPr lang="en-US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643" y="1312270"/>
            <a:ext cx="5170715" cy="515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118260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Enter </a:t>
            </a:r>
            <a:r>
              <a:rPr lang="en-US" noProof="0" dirty="0" err="1" smtClean="0"/>
              <a:t>Captcha</a:t>
            </a:r>
            <a:r>
              <a:rPr lang="en-US" noProof="0" dirty="0" smtClean="0"/>
              <a:t> If </a:t>
            </a:r>
            <a:r>
              <a:rPr lang="en-US" noProof="0" dirty="0" err="1" smtClean="0"/>
              <a:t>Youre</a:t>
            </a:r>
            <a:r>
              <a:rPr lang="en-US" noProof="0" dirty="0" smtClean="0"/>
              <a:t> awake</a:t>
            </a:r>
            <a:endParaRPr lang="en-US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  <p:pic>
        <p:nvPicPr>
          <p:cNvPr id="13314" name="Picture 2" descr="http://www.oddee.com/_media/imgs/articles/a438_c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4" y="1518945"/>
            <a:ext cx="6865710" cy="256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938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Problem Statement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Bundle Adjustment</a:t>
            </a:r>
          </a:p>
          <a:p>
            <a:pPr lvl="1"/>
            <a:r>
              <a:rPr lang="en-US" noProof="0" dirty="0" smtClean="0"/>
              <a:t>„Having a lot of images of</a:t>
            </a:r>
            <a:br>
              <a:rPr lang="en-US" noProof="0" dirty="0" smtClean="0"/>
            </a:br>
            <a:r>
              <a:rPr lang="en-US" noProof="0" dirty="0" smtClean="0"/>
              <a:t>a scene, let‘s build a 3D model“</a:t>
            </a:r>
          </a:p>
          <a:p>
            <a:pPr lvl="1"/>
            <a:r>
              <a:rPr lang="en-US" noProof="0" dirty="0" smtClean="0"/>
              <a:t>Sparse approach (bundler)</a:t>
            </a:r>
          </a:p>
          <a:p>
            <a:pPr lvl="2"/>
            <a:r>
              <a:rPr lang="en-US" noProof="0" dirty="0" smtClean="0"/>
              <a:t>Find interest point in the images</a:t>
            </a:r>
          </a:p>
          <a:p>
            <a:pPr lvl="2"/>
            <a:r>
              <a:rPr lang="en-US" noProof="0" dirty="0" smtClean="0"/>
              <a:t>Match the interest points</a:t>
            </a:r>
          </a:p>
          <a:p>
            <a:pPr lvl="2"/>
            <a:r>
              <a:rPr lang="en-US" noProof="0" dirty="0" smtClean="0"/>
              <a:t>Calculate spatial rotation / translation between images</a:t>
            </a:r>
          </a:p>
          <a:p>
            <a:pPr lvl="2"/>
            <a:r>
              <a:rPr lang="en-US" noProof="0" dirty="0" smtClean="0"/>
              <a:t>Triangulate points</a:t>
            </a:r>
          </a:p>
          <a:p>
            <a:pPr lvl="1"/>
            <a:r>
              <a:rPr lang="en-US" noProof="0" dirty="0" smtClean="0"/>
              <a:t>Semi-dense approach (LSD)</a:t>
            </a:r>
          </a:p>
          <a:p>
            <a:pPr lvl="2"/>
            <a:r>
              <a:rPr lang="en-US" noProof="0" dirty="0" smtClean="0"/>
              <a:t>Somehow triangulate points in the first camera pair</a:t>
            </a:r>
          </a:p>
          <a:p>
            <a:pPr lvl="2"/>
            <a:r>
              <a:rPr lang="en-US" noProof="0" dirty="0" smtClean="0"/>
              <a:t>Color the points (from image pixels)</a:t>
            </a:r>
          </a:p>
          <a:p>
            <a:pPr lvl="2"/>
            <a:r>
              <a:rPr lang="en-US" noProof="0" dirty="0" smtClean="0"/>
              <a:t>For following cameras, </a:t>
            </a:r>
            <a:r>
              <a:rPr lang="en-US" noProof="0" dirty="0" err="1" smtClean="0"/>
              <a:t>reproject</a:t>
            </a:r>
            <a:r>
              <a:rPr lang="en-US" noProof="0" dirty="0" smtClean="0"/>
              <a:t> the 3D points, optimize rotation / translation to minimize color difference</a:t>
            </a:r>
          </a:p>
          <a:p>
            <a:pPr lvl="1"/>
            <a:r>
              <a:rPr lang="en-US" noProof="0" dirty="0" smtClean="0"/>
              <a:t>Dense approach (PMVS / CMVS)</a:t>
            </a:r>
            <a:endParaRPr lang="en-US" noProof="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3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Cholesky factorization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noProof="0" dirty="0" smtClean="0"/>
                  <a:t>Factorize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noProof="0">
                        <a:latin typeface="Cambria Math"/>
                      </a:rPr>
                      <m:t>Λ</m:t>
                    </m:r>
                    <m:r>
                      <a:rPr lang="en-US" i="1" noProof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i="1" noProof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latin typeface="Cambria Math"/>
                          </a:rPr>
                          <m:t>𝑅</m:t>
                        </m:r>
                      </m:e>
                      <m:sup>
                        <m:r>
                          <a:rPr lang="en-US" b="0" i="1" noProof="0" smtClean="0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b="0" i="1" noProof="0" smtClean="0">
                        <a:latin typeface="Cambria Math"/>
                      </a:rPr>
                      <m:t>𝑅</m:t>
                    </m:r>
                  </m:oMath>
                </a14:m>
                <a:endParaRPr lang="en-US" noProof="0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/>
                      </a:rPr>
                      <m:t>𝑅</m:t>
                    </m:r>
                  </m:oMath>
                </a14:m>
                <a:r>
                  <a:rPr lang="en-US" noProof="0" dirty="0"/>
                  <a:t> being upper </a:t>
                </a:r>
                <a:r>
                  <a:rPr lang="en-US" noProof="0" dirty="0" smtClean="0"/>
                  <a:t>triangular, </a:t>
                </a:r>
                <a:br>
                  <a:rPr lang="en-US" noProof="0" dirty="0" smtClean="0"/>
                </a:br>
                <a:r>
                  <a:rPr lang="en-US" noProof="0" dirty="0" smtClean="0"/>
                  <a:t>with positive diagonal entries</a:t>
                </a:r>
                <a:endParaRPr lang="en-US" noProof="0" dirty="0"/>
              </a:p>
              <a:p>
                <a:r>
                  <a:rPr lang="en-US" noProof="0" dirty="0"/>
                  <a:t>To solve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noProof="0">
                        <a:latin typeface="Cambria Math"/>
                      </a:rPr>
                      <m:t>Λ</m:t>
                    </m:r>
                    <m:r>
                      <a:rPr lang="en-US" b="1" i="1" noProof="0">
                        <a:latin typeface="Cambria Math"/>
                      </a:rPr>
                      <m:t>𝒙</m:t>
                    </m:r>
                    <m:r>
                      <a:rPr lang="en-US" i="1" noProof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i="1" noProof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noProof="0">
                            <a:latin typeface="Cambria Math"/>
                          </a:rPr>
                          <m:t>𝑅</m:t>
                        </m:r>
                      </m:e>
                      <m:sup>
                        <m:r>
                          <a:rPr lang="en-US" i="1" noProof="0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i="1" noProof="0">
                        <a:latin typeface="Cambria Math"/>
                      </a:rPr>
                      <m:t>𝑅</m:t>
                    </m:r>
                    <m:r>
                      <a:rPr lang="en-US" b="1" i="1" noProof="0">
                        <a:latin typeface="Cambria Math"/>
                      </a:rPr>
                      <m:t>𝒙</m:t>
                    </m:r>
                    <m:r>
                      <a:rPr lang="en-US" i="1" noProof="0">
                        <a:latin typeface="Cambria Math"/>
                      </a:rPr>
                      <m:t>=</m:t>
                    </m:r>
                    <m:r>
                      <a:rPr lang="en-US" b="1" i="1" noProof="0">
                        <a:latin typeface="Cambria Math"/>
                      </a:rPr>
                      <m:t>𝒃</m:t>
                    </m:r>
                  </m:oMath>
                </a14:m>
                <a:r>
                  <a:rPr lang="en-US" noProof="0" dirty="0"/>
                  <a:t> </a:t>
                </a:r>
              </a:p>
              <a:p>
                <a:pPr lvl="1">
                  <a:tabLst>
                    <a:tab pos="2601913" algn="l"/>
                    <a:tab pos="4213225" algn="l"/>
                    <a:tab pos="4757738" algn="l"/>
                  </a:tabLst>
                </a:pPr>
                <a:r>
                  <a:rPr lang="en-US" noProof="0" dirty="0"/>
                  <a:t>First solve 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noProof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noProof="0">
                            <a:latin typeface="Cambria Math"/>
                          </a:rPr>
                          <m:t>𝑅</m:t>
                        </m:r>
                      </m:e>
                      <m:sup>
                        <m:r>
                          <a:rPr lang="en-US" i="1" noProof="0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b="1" i="1" noProof="0">
                        <a:latin typeface="Cambria Math"/>
                      </a:rPr>
                      <m:t>𝒚</m:t>
                    </m:r>
                    <m:r>
                      <a:rPr lang="en-US" i="1" noProof="0">
                        <a:latin typeface="Cambria Math"/>
                      </a:rPr>
                      <m:t>=</m:t>
                    </m:r>
                    <m:r>
                      <a:rPr lang="en-US" b="1" i="1" noProof="0">
                        <a:latin typeface="Cambria Math"/>
                      </a:rPr>
                      <m:t>𝒃</m:t>
                    </m:r>
                  </m:oMath>
                </a14:m>
                <a:r>
                  <a:rPr lang="en-US" noProof="0" dirty="0"/>
                  <a:t>	forward </a:t>
                </a:r>
                <a:r>
                  <a:rPr lang="en-US" noProof="0" dirty="0" smtClean="0"/>
                  <a:t>substitution</a:t>
                </a:r>
                <a:endParaRPr lang="en-US" noProof="0" dirty="0"/>
              </a:p>
              <a:p>
                <a:pPr lvl="1">
                  <a:tabLst>
                    <a:tab pos="2601913" algn="l"/>
                    <a:tab pos="4213225" algn="l"/>
                    <a:tab pos="4757738" algn="l"/>
                  </a:tabLst>
                </a:pPr>
                <a:r>
                  <a:rPr lang="en-US" noProof="0" dirty="0"/>
                  <a:t>Then solve	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/>
                      </a:rPr>
                      <m:t>𝑅</m:t>
                    </m:r>
                    <m:r>
                      <a:rPr lang="en-US" b="1" i="1" noProof="0">
                        <a:latin typeface="Cambria Math"/>
                      </a:rPr>
                      <m:t>𝒙</m:t>
                    </m:r>
                    <m:r>
                      <a:rPr lang="en-US" i="1" noProof="0">
                        <a:latin typeface="Cambria Math"/>
                      </a:rPr>
                      <m:t>=</m:t>
                    </m:r>
                    <m:r>
                      <a:rPr lang="en-US" b="1" i="1" noProof="0">
                        <a:latin typeface="Cambria Math"/>
                      </a:rPr>
                      <m:t>𝒚</m:t>
                    </m:r>
                  </m:oMath>
                </a14:m>
                <a:r>
                  <a:rPr lang="en-US" noProof="0" dirty="0"/>
                  <a:t>	back-substitution</a:t>
                </a:r>
              </a:p>
              <a:p>
                <a:pPr>
                  <a:tabLst>
                    <a:tab pos="4213225" algn="l"/>
                    <a:tab pos="4757738" algn="l"/>
                  </a:tabLst>
                </a:pPr>
                <a:r>
                  <a:rPr lang="en-US" noProof="0" dirty="0"/>
                  <a:t>To work,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noProof="0">
                        <a:latin typeface="Cambria Math"/>
                      </a:rPr>
                      <m:t>Λ</m:t>
                    </m:r>
                  </m:oMath>
                </a14:m>
                <a:r>
                  <a:rPr lang="en-US" noProof="0" dirty="0"/>
                  <a:t> must be square, </a:t>
                </a:r>
                <a:r>
                  <a:rPr lang="en-US" noProof="0" dirty="0" smtClean="0"/>
                  <a:t>symmetric and positive-definite (SPD)</a:t>
                </a:r>
              </a:p>
              <a:p>
                <a:pPr lvl="1">
                  <a:tabLst>
                    <a:tab pos="4213225" algn="l"/>
                    <a:tab pos="4757738" algn="l"/>
                  </a:tabLst>
                </a:pPr>
                <a:r>
                  <a:rPr lang="en-US" noProof="0" dirty="0" smtClean="0"/>
                  <a:t>NLS matrices are (up to numerical precision)</a:t>
                </a:r>
              </a:p>
              <a:p>
                <a:pPr lvl="1">
                  <a:tabLst>
                    <a:tab pos="4213225" algn="l"/>
                    <a:tab pos="4757738" algn="l"/>
                  </a:tabLst>
                </a:pPr>
                <a:r>
                  <a:rPr lang="en-US" noProof="0" dirty="0" smtClean="0"/>
                  <a:t>Adding small damping on the diagonal usually helps</a:t>
                </a:r>
              </a:p>
              <a:p>
                <a:pPr lvl="1">
                  <a:tabLst>
                    <a:tab pos="4213225" algn="l"/>
                    <a:tab pos="4757738" algn="l"/>
                  </a:tabLst>
                </a:pPr>
                <a:r>
                  <a:rPr lang="en-US" noProof="0" dirty="0" smtClean="0"/>
                  <a:t>Modified Cholesky factorization</a:t>
                </a:r>
                <a:endParaRPr lang="en-US" noProof="0" dirty="0"/>
              </a:p>
              <a:p>
                <a:pPr>
                  <a:tabLst>
                    <a:tab pos="4213225" algn="l"/>
                    <a:tab pos="4757738" algn="l"/>
                  </a:tabLst>
                </a:pPr>
                <a:r>
                  <a:rPr lang="en-US" noProof="0" dirty="0" smtClean="0"/>
                  <a:t>Does </a:t>
                </a:r>
                <a:r>
                  <a:rPr lang="en-US" i="1" noProof="0" dirty="0" smtClean="0"/>
                  <a:t>not</a:t>
                </a:r>
                <a:r>
                  <a:rPr lang="en-US" noProof="0" dirty="0" smtClean="0"/>
                  <a:t> need pivoting</a:t>
                </a:r>
                <a:endParaRPr lang="en-US" noProof="0" dirty="0"/>
              </a:p>
              <a:p>
                <a:endParaRPr lang="en-US" noProof="0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329" t="-1144" r="-699" b="-6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2063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Cholesky factorization</a:t>
            </a:r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0825" y="765175"/>
            <a:ext cx="8713788" cy="569005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noProof="0" dirty="0" smtClean="0"/>
              <a:t>A = round(rand(3,3) * 10);</a:t>
            </a:r>
          </a:p>
          <a:p>
            <a:pPr marL="0" indent="0">
              <a:buNone/>
            </a:pPr>
            <a:r>
              <a:rPr lang="en-US" noProof="0" dirty="0" smtClean="0"/>
              <a:t>A = A' * A + eye(size(A)) * 10 </a:t>
            </a:r>
            <a:r>
              <a:rPr lang="en-US" noProof="0" dirty="0" smtClean="0">
                <a:solidFill>
                  <a:srgbClr val="00B050"/>
                </a:solidFill>
              </a:rPr>
              <a:t>% try to make it SPD</a:t>
            </a:r>
          </a:p>
          <a:p>
            <a:pPr marL="0" indent="0">
              <a:buNone/>
            </a:pPr>
            <a:r>
              <a:rPr lang="en-US" noProof="0" dirty="0" smtClean="0"/>
              <a:t> </a:t>
            </a:r>
          </a:p>
          <a:p>
            <a:pPr marL="0" indent="0">
              <a:buNone/>
            </a:pPr>
            <a:r>
              <a:rPr lang="en-US" noProof="0" dirty="0" smtClean="0"/>
              <a:t>R = zeros(size(A));</a:t>
            </a:r>
          </a:p>
          <a:p>
            <a:pPr marL="0" indent="0">
              <a:buNone/>
            </a:pPr>
            <a:r>
              <a:rPr lang="en-US" noProof="0" dirty="0" smtClean="0">
                <a:solidFill>
                  <a:srgbClr val="0070C0"/>
                </a:solidFill>
              </a:rPr>
              <a:t>for</a:t>
            </a:r>
            <a:r>
              <a:rPr lang="en-US" noProof="0" dirty="0" smtClean="0"/>
              <a:t> j = 1:n </a:t>
            </a:r>
            <a:r>
              <a:rPr lang="en-US" noProof="0" dirty="0" smtClean="0">
                <a:solidFill>
                  <a:srgbClr val="00B050"/>
                </a:solidFill>
              </a:rPr>
              <a:t>% for every column</a:t>
            </a:r>
          </a:p>
          <a:p>
            <a:pPr marL="0" indent="0">
              <a:buNone/>
            </a:pPr>
            <a:r>
              <a:rPr lang="en-US" noProof="0" dirty="0" smtClean="0"/>
              <a:t>    </a:t>
            </a:r>
            <a:r>
              <a:rPr lang="en-US" noProof="0" dirty="0" smtClean="0">
                <a:solidFill>
                  <a:srgbClr val="0070C0"/>
                </a:solidFill>
              </a:rPr>
              <a:t>for</a:t>
            </a:r>
            <a:r>
              <a:rPr lang="en-US" noProof="0" dirty="0" smtClean="0"/>
              <a:t> k = 1:j-1 </a:t>
            </a:r>
            <a:r>
              <a:rPr lang="en-US" noProof="0" dirty="0" smtClean="0">
                <a:solidFill>
                  <a:srgbClr val="00B050"/>
                </a:solidFill>
              </a:rPr>
              <a:t>% for all </a:t>
            </a:r>
            <a:r>
              <a:rPr lang="en-US" noProof="0" dirty="0" err="1" smtClean="0">
                <a:solidFill>
                  <a:srgbClr val="00B050"/>
                </a:solidFill>
              </a:rPr>
              <a:t>prev</a:t>
            </a:r>
            <a:r>
              <a:rPr lang="en-US" noProof="0" dirty="0" smtClean="0">
                <a:solidFill>
                  <a:srgbClr val="00B050"/>
                </a:solidFill>
              </a:rPr>
              <a:t> cols that are </a:t>
            </a:r>
            <a:r>
              <a:rPr lang="en-US" noProof="0" dirty="0" err="1" smtClean="0">
                <a:solidFill>
                  <a:srgbClr val="00B050"/>
                </a:solidFill>
              </a:rPr>
              <a:t>nnz</a:t>
            </a:r>
            <a:r>
              <a:rPr lang="en-US" noProof="0" dirty="0" smtClean="0">
                <a:solidFill>
                  <a:srgbClr val="00B050"/>
                </a:solidFill>
              </a:rPr>
              <a:t> at row j (know those from </a:t>
            </a:r>
            <a:r>
              <a:rPr lang="en-US" b="1" noProof="0" dirty="0" err="1" smtClean="0">
                <a:solidFill>
                  <a:srgbClr val="00B050"/>
                </a:solidFill>
              </a:rPr>
              <a:t>etree</a:t>
            </a:r>
            <a:r>
              <a:rPr lang="en-US" noProof="0" dirty="0" smtClean="0">
                <a:solidFill>
                  <a:srgbClr val="00B050"/>
                </a:solidFill>
              </a:rPr>
              <a:t>)</a:t>
            </a:r>
          </a:p>
          <a:p>
            <a:pPr marL="0" indent="0">
              <a:buNone/>
            </a:pPr>
            <a:r>
              <a:rPr lang="en-US" noProof="0" dirty="0" smtClean="0"/>
              <a:t>        s = 0;</a:t>
            </a:r>
          </a:p>
          <a:p>
            <a:pPr marL="0" indent="0">
              <a:buNone/>
            </a:pPr>
            <a:r>
              <a:rPr lang="en-US" noProof="0" dirty="0" smtClean="0"/>
              <a:t>        </a:t>
            </a:r>
            <a:r>
              <a:rPr lang="en-US" noProof="0" dirty="0" smtClean="0">
                <a:solidFill>
                  <a:srgbClr val="0070C0"/>
                </a:solidFill>
              </a:rPr>
              <a:t>for</a:t>
            </a:r>
            <a:r>
              <a:rPr lang="en-US" noProof="0" dirty="0" smtClean="0"/>
              <a:t> </a:t>
            </a:r>
            <a:r>
              <a:rPr lang="en-US" noProof="0" dirty="0" err="1" smtClean="0"/>
              <a:t>i</a:t>
            </a:r>
            <a:r>
              <a:rPr lang="en-US" noProof="0" dirty="0" smtClean="0"/>
              <a:t> = 1:k-1 </a:t>
            </a:r>
            <a:r>
              <a:rPr lang="en-US" noProof="0" dirty="0" smtClean="0">
                <a:solidFill>
                  <a:srgbClr val="00B050"/>
                </a:solidFill>
              </a:rPr>
              <a:t>% for all blocks above the diagonal in the </a:t>
            </a:r>
            <a:r>
              <a:rPr lang="en-US" noProof="0" dirty="0" err="1" smtClean="0">
                <a:solidFill>
                  <a:srgbClr val="00B050"/>
                </a:solidFill>
              </a:rPr>
              <a:t>prev</a:t>
            </a:r>
            <a:r>
              <a:rPr lang="en-US" noProof="0" dirty="0" smtClean="0">
                <a:solidFill>
                  <a:srgbClr val="00B050"/>
                </a:solidFill>
              </a:rPr>
              <a:t> column</a:t>
            </a:r>
          </a:p>
          <a:p>
            <a:pPr marL="0" indent="0">
              <a:buNone/>
            </a:pPr>
            <a:r>
              <a:rPr lang="en-US" noProof="0" dirty="0" smtClean="0"/>
              <a:t>            s = s + R(</a:t>
            </a:r>
            <a:r>
              <a:rPr lang="en-US" noProof="0" dirty="0" err="1" smtClean="0"/>
              <a:t>i</a:t>
            </a:r>
            <a:r>
              <a:rPr lang="en-US" noProof="0" dirty="0" smtClean="0"/>
              <a:t>, k) * R(</a:t>
            </a:r>
            <a:r>
              <a:rPr lang="en-US" noProof="0" dirty="0" err="1" smtClean="0"/>
              <a:t>i</a:t>
            </a:r>
            <a:r>
              <a:rPr lang="en-US" noProof="0" dirty="0" smtClean="0"/>
              <a:t>, j); </a:t>
            </a:r>
            <a:r>
              <a:rPr lang="en-US" noProof="0" dirty="0" smtClean="0">
                <a:solidFill>
                  <a:srgbClr val="00B050"/>
                </a:solidFill>
              </a:rPr>
              <a:t>% takes elements from two different columns </a:t>
            </a:r>
          </a:p>
          <a:p>
            <a:pPr marL="0" indent="0">
              <a:buNone/>
            </a:pPr>
            <a:r>
              <a:rPr lang="en-US" noProof="0" dirty="0" smtClean="0"/>
              <a:t>        </a:t>
            </a:r>
            <a:r>
              <a:rPr lang="en-US" noProof="0" dirty="0" smtClean="0">
                <a:solidFill>
                  <a:srgbClr val="0070C0"/>
                </a:solidFill>
              </a:rPr>
              <a:t>end</a:t>
            </a:r>
          </a:p>
          <a:p>
            <a:pPr marL="0" indent="0">
              <a:buNone/>
            </a:pPr>
            <a:r>
              <a:rPr lang="en-US" noProof="0" dirty="0" smtClean="0"/>
              <a:t>        </a:t>
            </a:r>
            <a:r>
              <a:rPr lang="en-US" noProof="0" dirty="0" smtClean="0">
                <a:solidFill>
                  <a:srgbClr val="00B050"/>
                </a:solidFill>
              </a:rPr>
              <a:t>% </a:t>
            </a:r>
            <a:r>
              <a:rPr lang="en-US" noProof="0" dirty="0" err="1" smtClean="0">
                <a:solidFill>
                  <a:srgbClr val="00B050"/>
                </a:solidFill>
              </a:rPr>
              <a:t>cmod</a:t>
            </a:r>
            <a:r>
              <a:rPr lang="en-US" noProof="0" dirty="0" smtClean="0">
                <a:solidFill>
                  <a:srgbClr val="00B050"/>
                </a:solidFill>
              </a:rPr>
              <a:t>; causes fill-in in the current column</a:t>
            </a:r>
          </a:p>
          <a:p>
            <a:pPr marL="0" indent="0">
              <a:buNone/>
            </a:pPr>
            <a:r>
              <a:rPr lang="en-US" noProof="0" dirty="0" smtClean="0"/>
              <a:t> </a:t>
            </a:r>
          </a:p>
          <a:p>
            <a:pPr marL="0" indent="0">
              <a:buNone/>
            </a:pPr>
            <a:r>
              <a:rPr lang="en-US" noProof="0" dirty="0" smtClean="0"/>
              <a:t>        R(k, j) = (A(k, j) - s) / R(k, k); </a:t>
            </a:r>
            <a:r>
              <a:rPr lang="en-US" noProof="0" dirty="0" smtClean="0">
                <a:solidFill>
                  <a:srgbClr val="00B050"/>
                </a:solidFill>
              </a:rPr>
              <a:t>% accesses upper diagonal of A</a:t>
            </a:r>
          </a:p>
          <a:p>
            <a:pPr marL="0" indent="0">
              <a:buNone/>
            </a:pPr>
            <a:r>
              <a:rPr lang="en-US" noProof="0" dirty="0" smtClean="0"/>
              <a:t>    </a:t>
            </a:r>
            <a:r>
              <a:rPr lang="en-US" noProof="0" dirty="0" smtClean="0">
                <a:solidFill>
                  <a:srgbClr val="0070C0"/>
                </a:solidFill>
              </a:rPr>
              <a:t>end</a:t>
            </a:r>
          </a:p>
          <a:p>
            <a:pPr marL="0" indent="0">
              <a:buNone/>
            </a:pPr>
            <a:r>
              <a:rPr lang="en-US" noProof="0" dirty="0" smtClean="0"/>
              <a:t> </a:t>
            </a:r>
          </a:p>
          <a:p>
            <a:pPr marL="0" indent="0">
              <a:buNone/>
            </a:pPr>
            <a:r>
              <a:rPr lang="en-US" noProof="0" dirty="0" smtClean="0"/>
              <a:t>    s = R(1:j-1, j)' * R(1:j-1, j);</a:t>
            </a:r>
          </a:p>
          <a:p>
            <a:pPr marL="0" indent="0">
              <a:buNone/>
            </a:pPr>
            <a:r>
              <a:rPr lang="en-US" noProof="0" dirty="0" smtClean="0"/>
              <a:t>    R(j, j) = </a:t>
            </a:r>
            <a:r>
              <a:rPr lang="en-US" noProof="0" dirty="0" err="1" smtClean="0"/>
              <a:t>sqrt</a:t>
            </a:r>
            <a:r>
              <a:rPr lang="en-US" noProof="0" dirty="0" smtClean="0"/>
              <a:t>(A(j, j) - s); </a:t>
            </a:r>
            <a:r>
              <a:rPr lang="en-US" noProof="0" dirty="0" smtClean="0">
                <a:solidFill>
                  <a:srgbClr val="00B050"/>
                </a:solidFill>
              </a:rPr>
              <a:t>% must be positive (or modified Cholesky)</a:t>
            </a:r>
          </a:p>
          <a:p>
            <a:pPr marL="0" indent="0">
              <a:buNone/>
            </a:pPr>
            <a:r>
              <a:rPr lang="en-US" noProof="0" dirty="0" smtClean="0"/>
              <a:t>    </a:t>
            </a:r>
            <a:r>
              <a:rPr lang="en-US" noProof="0" dirty="0" smtClean="0">
                <a:solidFill>
                  <a:srgbClr val="00B050"/>
                </a:solidFill>
              </a:rPr>
              <a:t>% cdiv</a:t>
            </a:r>
          </a:p>
          <a:p>
            <a:pPr marL="0" indent="0">
              <a:buNone/>
            </a:pPr>
            <a:r>
              <a:rPr lang="en-US" noProof="0" dirty="0" smtClean="0">
                <a:solidFill>
                  <a:srgbClr val="0070C0"/>
                </a:solidFill>
              </a:rPr>
              <a:t>end</a:t>
            </a:r>
          </a:p>
          <a:p>
            <a:pPr marL="0" indent="0">
              <a:buNone/>
            </a:pPr>
            <a:endParaRPr lang="en-US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5080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Sparse Cholesky</a:t>
            </a:r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Elimination tree theory</a:t>
            </a:r>
          </a:p>
          <a:p>
            <a:pPr lvl="1"/>
            <a:r>
              <a:rPr lang="en-US" noProof="0" dirty="0" smtClean="0"/>
              <a:t>Calculate tree that drives loops in the factorization</a:t>
            </a:r>
          </a:p>
          <a:p>
            <a:pPr lvl="1"/>
            <a:r>
              <a:rPr lang="en-US" noProof="0" dirty="0" smtClean="0"/>
              <a:t>Saves time</a:t>
            </a:r>
          </a:p>
          <a:p>
            <a:pPr lvl="1"/>
            <a:r>
              <a:rPr lang="en-US" noProof="0" dirty="0" smtClean="0"/>
              <a:t>Particular orderings also yield elimination trees with independent and balanced </a:t>
            </a:r>
            <a:r>
              <a:rPr lang="en-US" noProof="0" dirty="0" err="1" smtClean="0"/>
              <a:t>subtrees</a:t>
            </a:r>
            <a:r>
              <a:rPr lang="en-US" noProof="0" dirty="0" smtClean="0"/>
              <a:t> (parallelism)</a:t>
            </a:r>
          </a:p>
          <a:p>
            <a:r>
              <a:rPr lang="en-US" noProof="0" dirty="0" err="1" smtClean="0"/>
              <a:t>Supernodal</a:t>
            </a:r>
            <a:r>
              <a:rPr lang="en-US" noProof="0" dirty="0" smtClean="0"/>
              <a:t> Cholesky</a:t>
            </a:r>
          </a:p>
          <a:p>
            <a:pPr lvl="1"/>
            <a:r>
              <a:rPr lang="en-US" noProof="0" dirty="0" smtClean="0"/>
              <a:t>Sometimes, several columns in the factorization have identical nonzero structure - </a:t>
            </a:r>
            <a:r>
              <a:rPr lang="en-US" noProof="0" dirty="0" err="1" smtClean="0"/>
              <a:t>supernodes</a:t>
            </a:r>
            <a:endParaRPr lang="en-US" noProof="0" dirty="0" smtClean="0"/>
          </a:p>
          <a:p>
            <a:pPr lvl="1"/>
            <a:r>
              <a:rPr lang="en-US" noProof="0" dirty="0" smtClean="0"/>
              <a:t>Treating </a:t>
            </a:r>
            <a:r>
              <a:rPr lang="en-US" noProof="0" dirty="0" err="1" smtClean="0"/>
              <a:t>supernodes</a:t>
            </a:r>
            <a:r>
              <a:rPr lang="en-US" noProof="0" dirty="0" smtClean="0"/>
              <a:t> as dense allows parallelism, GPU acceleration</a:t>
            </a:r>
          </a:p>
          <a:p>
            <a:r>
              <a:rPr lang="en-US" noProof="0" dirty="0" err="1" smtClean="0"/>
              <a:t>Multifrontal</a:t>
            </a:r>
            <a:r>
              <a:rPr lang="en-US" noProof="0" dirty="0" smtClean="0"/>
              <a:t> Cholesky</a:t>
            </a:r>
          </a:p>
          <a:p>
            <a:pPr lvl="1"/>
            <a:r>
              <a:rPr lang="en-US" noProof="0" dirty="0" smtClean="0"/>
              <a:t>Frontal matrices, conceptually similar to </a:t>
            </a:r>
            <a:r>
              <a:rPr lang="en-US" noProof="0" dirty="0" err="1" smtClean="0"/>
              <a:t>supernodes</a:t>
            </a:r>
            <a:endParaRPr lang="en-US" noProof="0" dirty="0" smtClean="0"/>
          </a:p>
          <a:p>
            <a:pPr lvl="1"/>
            <a:endParaRPr lang="en-US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8533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Cholesky factorization - AMD again</a:t>
            </a:r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065" y="587829"/>
            <a:ext cx="6085870" cy="5889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201833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QR decomposition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noProof="0" dirty="0" smtClean="0"/>
                  <a:t>Relatively new method (in the 60‘s)</a:t>
                </a:r>
              </a:p>
              <a:p>
                <a:r>
                  <a:rPr lang="en-US" noProof="0" dirty="0" smtClean="0"/>
                  <a:t>Factorize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/>
                      </a:rPr>
                      <m:t>𝐴</m:t>
                    </m:r>
                    <m:r>
                      <a:rPr lang="en-US" b="0" i="1" noProof="0" smtClean="0">
                        <a:latin typeface="Cambria Math"/>
                      </a:rPr>
                      <m:t>=</m:t>
                    </m:r>
                    <m:r>
                      <a:rPr lang="en-US" b="0" i="1" noProof="0" smtClean="0">
                        <a:latin typeface="Cambria Math"/>
                      </a:rPr>
                      <m:t>𝑄𝑅</m:t>
                    </m:r>
                  </m:oMath>
                </a14:m>
                <a:r>
                  <a:rPr lang="en-US" noProof="0" dirty="0" smtClean="0"/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</a:rPr>
                      <m:t>𝐴</m:t>
                    </m:r>
                  </m:oMath>
                </a14:m>
                <a:r>
                  <a:rPr lang="en-US" noProof="0" dirty="0" smtClean="0"/>
                  <a:t> can now be </a:t>
                </a:r>
                <a:r>
                  <a:rPr lang="en-US" i="1" noProof="0" dirty="0" smtClean="0"/>
                  <a:t>rectangular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/>
                      </a:rPr>
                      <m:t>𝑄</m:t>
                    </m:r>
                  </m:oMath>
                </a14:m>
                <a:r>
                  <a:rPr lang="en-US" noProof="0" dirty="0" smtClean="0"/>
                  <a:t> being orthogonal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latin typeface="Cambria Math"/>
                          </a:rPr>
                          <m:t>𝑄</m:t>
                        </m:r>
                      </m:e>
                      <m:sup>
                        <m:r>
                          <a:rPr lang="en-US" b="0" i="1" noProof="0" smtClean="0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b="0" i="1" noProof="0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latin typeface="Cambria Math"/>
                          </a:rPr>
                          <m:t>𝑄</m:t>
                        </m:r>
                      </m:e>
                      <m:sup>
                        <m:r>
                          <a:rPr lang="en-US" b="0" i="1" noProof="0" smtClean="0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noProof="0" dirty="0" smtClean="0"/>
                  <a:t>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/>
                      </a:rPr>
                      <m:t>𝑅</m:t>
                    </m:r>
                  </m:oMath>
                </a14:m>
                <a:r>
                  <a:rPr lang="en-US" noProof="0" dirty="0" smtClean="0"/>
                  <a:t> being upper triangular (zero rows at the bottom)</a:t>
                </a:r>
              </a:p>
              <a:p>
                <a:r>
                  <a:rPr lang="en-US" noProof="0" dirty="0" smtClean="0"/>
                  <a:t>To solve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noProof="0" smtClean="0">
                        <a:latin typeface="Cambria Math"/>
                      </a:rPr>
                      <m:t>A</m:t>
                    </m:r>
                    <m:r>
                      <a:rPr lang="en-US" b="1" i="1" noProof="0">
                        <a:latin typeface="Cambria Math"/>
                      </a:rPr>
                      <m:t>𝒙</m:t>
                    </m:r>
                    <m:r>
                      <a:rPr lang="en-US" i="1" noProof="0">
                        <a:latin typeface="Cambria Math"/>
                      </a:rPr>
                      <m:t>=</m:t>
                    </m:r>
                    <m:r>
                      <a:rPr lang="en-US" b="0" i="1" noProof="0" smtClean="0">
                        <a:latin typeface="Cambria Math"/>
                      </a:rPr>
                      <m:t>𝑄𝑅</m:t>
                    </m:r>
                    <m:r>
                      <a:rPr lang="en-US" b="1" i="1" noProof="0">
                        <a:latin typeface="Cambria Math"/>
                      </a:rPr>
                      <m:t>𝒙</m:t>
                    </m:r>
                    <m:r>
                      <a:rPr lang="en-US" i="1" noProof="0">
                        <a:latin typeface="Cambria Math"/>
                      </a:rPr>
                      <m:t>=</m:t>
                    </m:r>
                    <m:r>
                      <a:rPr lang="en-US" b="1" i="1" noProof="0" smtClean="0">
                        <a:latin typeface="Cambria Math"/>
                      </a:rPr>
                      <m:t>𝒃</m:t>
                    </m:r>
                  </m:oMath>
                </a14:m>
                <a:endParaRPr lang="en-US" noProof="0" dirty="0" smtClean="0"/>
              </a:p>
              <a:p>
                <a:pPr lvl="1">
                  <a:tabLst>
                    <a:tab pos="2601913" algn="l"/>
                    <a:tab pos="4213225" algn="l"/>
                    <a:tab pos="4757738" algn="l"/>
                  </a:tabLst>
                </a:pPr>
                <a:r>
                  <a:rPr lang="en-US" noProof="0" dirty="0" smtClean="0"/>
                  <a:t>First solve 	</a:t>
                </a:r>
                <a14:m>
                  <m:oMath xmlns:m="http://schemas.openxmlformats.org/officeDocument/2006/math">
                    <m:r>
                      <a:rPr lang="en-US" b="1" i="1" noProof="0" smtClean="0">
                        <a:latin typeface="Cambria Math"/>
                      </a:rPr>
                      <m:t>𝒚</m:t>
                    </m:r>
                    <m:r>
                      <a:rPr lang="en-US" i="1" noProof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i="1" noProof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noProof="0">
                            <a:latin typeface="Cambria Math"/>
                          </a:rPr>
                          <m:t>𝑄</m:t>
                        </m:r>
                      </m:e>
                      <m:sup>
                        <m:r>
                          <a:rPr lang="en-US" i="1" noProof="0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b="1" i="1" noProof="0">
                        <a:latin typeface="Cambria Math"/>
                      </a:rPr>
                      <m:t>𝒃</m:t>
                    </m:r>
                  </m:oMath>
                </a14:m>
                <a:r>
                  <a:rPr lang="en-US" noProof="0" dirty="0" smtClean="0"/>
                  <a:t>	multiplication</a:t>
                </a:r>
                <a:r>
                  <a:rPr lang="en-US" baseline="30000" noProof="0" dirty="0" smtClean="0"/>
                  <a:t>*</a:t>
                </a:r>
              </a:p>
              <a:p>
                <a:pPr lvl="1">
                  <a:tabLst>
                    <a:tab pos="2601913" algn="l"/>
                    <a:tab pos="4213225" algn="l"/>
                    <a:tab pos="4757738" algn="l"/>
                  </a:tabLst>
                </a:pPr>
                <a:r>
                  <a:rPr lang="en-US" noProof="0" dirty="0" smtClean="0"/>
                  <a:t>Then solve	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/>
                      </a:rPr>
                      <m:t>𝑅</m:t>
                    </m:r>
                    <m:r>
                      <a:rPr lang="en-US" b="1" i="1" noProof="0">
                        <a:latin typeface="Cambria Math"/>
                      </a:rPr>
                      <m:t>𝒙</m:t>
                    </m:r>
                    <m:r>
                      <a:rPr lang="en-US" i="1" noProof="0">
                        <a:latin typeface="Cambria Math"/>
                      </a:rPr>
                      <m:t>=</m:t>
                    </m:r>
                    <m:r>
                      <a:rPr lang="en-US" b="1" i="1" noProof="0" smtClean="0">
                        <a:latin typeface="Cambria Math"/>
                      </a:rPr>
                      <m:t>𝒚</m:t>
                    </m:r>
                  </m:oMath>
                </a14:m>
                <a:r>
                  <a:rPr lang="en-US" noProof="0" dirty="0" smtClean="0"/>
                  <a:t>	back-substitution</a:t>
                </a:r>
              </a:p>
              <a:p>
                <a:pPr>
                  <a:tabLst>
                    <a:tab pos="4213225" algn="l"/>
                    <a:tab pos="4757738" algn="l"/>
                  </a:tabLst>
                </a:pPr>
                <a:r>
                  <a:rPr lang="en-US" noProof="0" dirty="0" smtClean="0"/>
                  <a:t>No pivoting needed</a:t>
                </a:r>
              </a:p>
              <a:p>
                <a:pPr>
                  <a:tabLst>
                    <a:tab pos="4213225" algn="l"/>
                    <a:tab pos="4757738" algn="l"/>
                  </a:tabLst>
                </a:pPr>
                <a:r>
                  <a:rPr lang="en-US" noProof="0" dirty="0" smtClean="0"/>
                  <a:t>Fill-in depends on </a:t>
                </a:r>
                <a:r>
                  <a:rPr lang="en-US" i="1" noProof="0" dirty="0" smtClean="0"/>
                  <a:t>column</a:t>
                </a:r>
                <a:r>
                  <a:rPr lang="en-US" noProof="0" dirty="0" smtClean="0"/>
                  <a:t> ordering only</a:t>
                </a:r>
              </a:p>
              <a:p>
                <a:pPr lvl="1">
                  <a:tabLst>
                    <a:tab pos="4213225" algn="l"/>
                    <a:tab pos="4757738" algn="l"/>
                  </a:tabLst>
                </a:pPr>
                <a:r>
                  <a:rPr lang="en-US" noProof="0" dirty="0" smtClean="0"/>
                  <a:t>Out-of-core methods</a:t>
                </a:r>
                <a:endParaRPr lang="en-US" noProof="0" dirty="0"/>
              </a:p>
              <a:p>
                <a:pPr lvl="1">
                  <a:tabLst>
                    <a:tab pos="4213225" algn="l"/>
                    <a:tab pos="4757738" algn="l"/>
                  </a:tabLst>
                </a:pPr>
                <a:endParaRPr lang="en-US" noProof="0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329" t="-1144" b="-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9121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Computing QR decomposition</a:t>
            </a:r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Similar to Gaussian elimination</a:t>
            </a:r>
          </a:p>
          <a:p>
            <a:r>
              <a:rPr lang="en-US" noProof="0" dirty="0" smtClean="0"/>
              <a:t>Householder reflections</a:t>
            </a:r>
          </a:p>
          <a:p>
            <a:pPr lvl="1"/>
            <a:r>
              <a:rPr lang="en-US" noProof="0" dirty="0" smtClean="0"/>
              <a:t>Compute a reflection about a plane (mirror matrix) that zeroes a lower part of a column in R</a:t>
            </a:r>
          </a:p>
          <a:p>
            <a:pPr lvl="1"/>
            <a:r>
              <a:rPr lang="en-US" noProof="0" dirty="0" smtClean="0"/>
              <a:t>Minor tricks (sign choice) for numerical stability</a:t>
            </a:r>
          </a:p>
          <a:p>
            <a:pPr lvl="1"/>
            <a:r>
              <a:rPr lang="en-US" noProof="0" dirty="0" smtClean="0"/>
              <a:t>Record reflections rather than representing Q</a:t>
            </a:r>
          </a:p>
          <a:p>
            <a:r>
              <a:rPr lang="en-US" noProof="0" dirty="0" smtClean="0"/>
              <a:t>Givens rotations</a:t>
            </a:r>
          </a:p>
          <a:p>
            <a:pPr lvl="1"/>
            <a:r>
              <a:rPr lang="en-US" noProof="0" dirty="0" smtClean="0"/>
              <a:t>Compute rotation matrix that zeros one element in R</a:t>
            </a:r>
          </a:p>
          <a:p>
            <a:pPr lvl="1"/>
            <a:r>
              <a:rPr lang="en-US" noProof="0" dirty="0" smtClean="0"/>
              <a:t>Record rotation chains rather than representing Q</a:t>
            </a:r>
            <a:endParaRPr lang="en-US" noProof="0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47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QR decomposition</a:t>
            </a:r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3206" y="765175"/>
            <a:ext cx="8713788" cy="5330825"/>
          </a:xfrm>
        </p:spPr>
        <p:txBody>
          <a:bodyPr/>
          <a:lstStyle/>
          <a:p>
            <a:r>
              <a:rPr lang="en-US" noProof="0" dirty="0" smtClean="0"/>
              <a:t>Householder reflections</a:t>
            </a:r>
            <a:endParaRPr lang="en-US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669506" y="1396608"/>
            <a:ext cx="8008150" cy="4804890"/>
            <a:chOff x="669506" y="1396608"/>
            <a:chExt cx="8008150" cy="4804890"/>
          </a:xfrm>
        </p:grpSpPr>
        <p:pic>
          <p:nvPicPr>
            <p:cNvPr id="1026" name="Picture 2" descr="http://www.suncityvillas.com/size/1280x768/server13-cdn/2016/03/28/contemporary-hallway-mirrors-hallway-mirror-ideas-73b1d1f42434aa06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506" y="1396608"/>
              <a:ext cx="8008150" cy="4804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" name="Group 20"/>
            <p:cNvGrpSpPr/>
            <p:nvPr/>
          </p:nvGrpSpPr>
          <p:grpSpPr>
            <a:xfrm>
              <a:off x="1892808" y="2852928"/>
              <a:ext cx="4846320" cy="1101573"/>
              <a:chOff x="1892808" y="2852928"/>
              <a:chExt cx="4846320" cy="1101573"/>
            </a:xfrm>
          </p:grpSpPr>
          <p:cxnSp>
            <p:nvCxnSpPr>
              <p:cNvPr id="7" name="Straight Arrow Connector 6"/>
              <p:cNvCxnSpPr/>
              <p:nvPr/>
            </p:nvCxnSpPr>
            <p:spPr bwMode="auto">
              <a:xfrm flipV="1">
                <a:off x="2011680" y="3799053"/>
                <a:ext cx="1508760" cy="78003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E000C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" name="Straight Arrow Connector 8"/>
              <p:cNvCxnSpPr/>
              <p:nvPr/>
            </p:nvCxnSpPr>
            <p:spPr bwMode="auto">
              <a:xfrm flipH="1" flipV="1">
                <a:off x="1892808" y="2852928"/>
                <a:ext cx="118872" cy="1024128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E000C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Straight Arrow Connector 10"/>
              <p:cNvCxnSpPr/>
              <p:nvPr/>
            </p:nvCxnSpPr>
            <p:spPr bwMode="auto">
              <a:xfrm flipV="1">
                <a:off x="6592824" y="2852928"/>
                <a:ext cx="146304" cy="1024128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0" name="Oval 9"/>
              <p:cNvSpPr/>
              <p:nvPr/>
            </p:nvSpPr>
            <p:spPr bwMode="auto">
              <a:xfrm>
                <a:off x="6510528" y="3799053"/>
                <a:ext cx="155448" cy="155448"/>
              </a:xfrm>
              <a:prstGeom prst="ellips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charset="0"/>
                </a:endParaRPr>
              </a:p>
            </p:txBody>
          </p:sp>
          <p:cxnSp>
            <p:nvCxnSpPr>
              <p:cNvPr id="13" name="Straight Connector 12"/>
              <p:cNvCxnSpPr/>
              <p:nvPr/>
            </p:nvCxnSpPr>
            <p:spPr bwMode="auto">
              <a:xfrm>
                <a:off x="6588252" y="3859261"/>
                <a:ext cx="0" cy="34093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E000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2011680" y="4651237"/>
                  <a:ext cx="1438727" cy="6887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cs-CZ" i="1" smtClean="0">
                                <a:solidFill>
                                  <a:schemeClr val="bg1"/>
                                </a:solidFill>
                                <a:effectLst>
                                  <a:glow rad="635000">
                                    <a:schemeClr val="accent3">
                                      <a:satMod val="175000"/>
                                      <a:alpha val="50000"/>
                                    </a:schemeClr>
                                  </a:glow>
                                </a:effectLst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cs-CZ" i="1">
                                    <a:solidFill>
                                      <a:schemeClr val="bg1"/>
                                    </a:solidFill>
                                    <a:effectLst>
                                      <a:glow rad="635000">
                                        <a:schemeClr val="accent3">
                                          <a:satMod val="175000"/>
                                          <a:alpha val="50000"/>
                                        </a:schemeClr>
                                      </a:glow>
                                    </a:effectLst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cs-CZ" b="0" i="1" smtClean="0">
                                      <a:solidFill>
                                        <a:schemeClr val="bg1"/>
                                      </a:solidFill>
                                      <a:effectLst>
                                        <a:glow rad="635000">
                                          <a:schemeClr val="accent3">
                                            <a:satMod val="175000"/>
                                            <a:alpha val="50000"/>
                                          </a:schemeClr>
                                        </a:glow>
                                      </a:effectLst>
                                      <a:latin typeface="Cambria Math"/>
                                    </a:rPr>
                                    <m:t>𝑢</m:t>
                                  </m:r>
                                  <m:r>
                                    <a:rPr lang="cs-CZ" b="0" i="1" baseline="-25000" smtClean="0">
                                      <a:solidFill>
                                        <a:schemeClr val="bg1"/>
                                      </a:solidFill>
                                      <a:effectLst>
                                        <a:glow rad="635000">
                                          <a:schemeClr val="accent3">
                                            <a:satMod val="175000"/>
                                            <a:alpha val="50000"/>
                                          </a:schemeClr>
                                        </a:glow>
                                      </a:effectLst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e>
                                  <m:r>
                                    <a:rPr lang="cs-CZ" b="0" i="1" smtClean="0">
                                      <a:solidFill>
                                        <a:schemeClr val="bg1"/>
                                      </a:solidFill>
                                      <a:effectLst>
                                        <a:glow rad="635000">
                                          <a:schemeClr val="accent3">
                                            <a:satMod val="175000"/>
                                            <a:alpha val="50000"/>
                                          </a:schemeClr>
                                        </a:glow>
                                      </a:effectLst>
                                      <a:latin typeface="Cambria Math"/>
                                    </a:rPr>
                                    <m:t>𝑣</m:t>
                                  </m:r>
                                  <m:r>
                                    <a:rPr lang="cs-CZ" b="0" i="1" baseline="-25000" smtClean="0">
                                      <a:solidFill>
                                        <a:schemeClr val="bg1"/>
                                      </a:solidFill>
                                      <a:effectLst>
                                        <a:glow rad="635000">
                                          <a:schemeClr val="accent3">
                                            <a:satMod val="175000"/>
                                            <a:alpha val="50000"/>
                                          </a:schemeClr>
                                        </a:glow>
                                      </a:effectLst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cs-CZ" b="0" i="1" smtClean="0">
                                      <a:solidFill>
                                        <a:schemeClr val="bg1"/>
                                      </a:solidFill>
                                      <a:effectLst>
                                        <a:glow rad="635000">
                                          <a:schemeClr val="accent3">
                                            <a:satMod val="175000"/>
                                            <a:alpha val="50000"/>
                                          </a:schemeClr>
                                        </a:glow>
                                      </a:effectLst>
                                      <a:latin typeface="Cambria Math"/>
                                    </a:rPr>
                                    <m:t>𝑢</m:t>
                                  </m:r>
                                  <m:r>
                                    <a:rPr lang="cs-CZ" b="0" i="1" baseline="-25000" smtClean="0">
                                      <a:solidFill>
                                        <a:schemeClr val="bg1"/>
                                      </a:solidFill>
                                      <a:effectLst>
                                        <a:glow rad="635000">
                                          <a:schemeClr val="accent3">
                                            <a:satMod val="175000"/>
                                            <a:alpha val="50000"/>
                                          </a:schemeClr>
                                        </a:glow>
                                      </a:effectLst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e>
                                  <m:r>
                                    <a:rPr lang="cs-CZ" b="0" i="1" smtClean="0">
                                      <a:solidFill>
                                        <a:schemeClr val="bg1"/>
                                      </a:solidFill>
                                      <a:effectLst>
                                        <a:glow rad="635000">
                                          <a:schemeClr val="accent3">
                                            <a:satMod val="175000"/>
                                            <a:alpha val="50000"/>
                                          </a:schemeClr>
                                        </a:glow>
                                      </a:effectLst>
                                      <a:latin typeface="Cambria Math"/>
                                    </a:rPr>
                                    <m:t>𝑣</m:t>
                                  </m:r>
                                  <m:r>
                                    <a:rPr lang="cs-CZ" b="0" i="1" baseline="-25000" smtClean="0">
                                      <a:solidFill>
                                        <a:schemeClr val="bg1"/>
                                      </a:solidFill>
                                      <a:effectLst>
                                        <a:glow rad="635000">
                                          <a:schemeClr val="accent3">
                                            <a:satMod val="175000"/>
                                            <a:alpha val="50000"/>
                                          </a:schemeClr>
                                        </a:glow>
                                      </a:effectLst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  <a:effectLst>
                      <a:glow rad="914400">
                        <a:schemeClr val="accent3">
                          <a:satMod val="175000"/>
                          <a:alpha val="25000"/>
                        </a:schemeClr>
                      </a:glow>
                    </a:effectLst>
                  </a:endParaRPr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1680" y="4651237"/>
                  <a:ext cx="1438727" cy="688715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18644" t="-54867" r="-19068" b="-707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6007195" y="4651236"/>
                  <a:ext cx="1550616" cy="7775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cs-CZ" i="1" smtClean="0">
                                <a:solidFill>
                                  <a:schemeClr val="bg1"/>
                                </a:solidFill>
                                <a:effectLst>
                                  <a:glow rad="635000">
                                    <a:schemeClr val="accent3">
                                      <a:satMod val="175000"/>
                                      <a:alpha val="50000"/>
                                    </a:schemeClr>
                                  </a:glow>
                                </a:effectLst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cs-CZ" i="1">
                                    <a:solidFill>
                                      <a:schemeClr val="bg1"/>
                                    </a:solidFill>
                                    <a:effectLst>
                                      <a:glow rad="635000">
                                        <a:schemeClr val="accent3">
                                          <a:satMod val="175000"/>
                                          <a:alpha val="50000"/>
                                        </a:schemeClr>
                                      </a:glow>
                                    </a:effectLst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cs-CZ" b="0" i="1" smtClean="0">
                                      <a:solidFill>
                                        <a:schemeClr val="bg1"/>
                                      </a:solidFill>
                                      <a:effectLst>
                                        <a:glow rad="635000">
                                          <a:schemeClr val="accent3">
                                            <a:satMod val="175000"/>
                                            <a:alpha val="50000"/>
                                          </a:schemeClr>
                                        </a:glow>
                                      </a:effectLst>
                                      <a:latin typeface="Cambria Math"/>
                                    </a:rPr>
                                    <m:t>𝑢</m:t>
                                  </m:r>
                                  <m:r>
                                    <a:rPr lang="cs-CZ" b="0" i="1" smtClean="0">
                                      <a:solidFill>
                                        <a:schemeClr val="bg1"/>
                                      </a:solidFill>
                                      <a:effectLst>
                                        <a:glow rad="635000">
                                          <a:schemeClr val="accent3">
                                            <a:satMod val="175000"/>
                                            <a:alpha val="50000"/>
                                          </a:schemeClr>
                                        </a:glow>
                                      </a:effectLst>
                                      <a:latin typeface="Cambria Math"/>
                                    </a:rPr>
                                    <m:t>′</m:t>
                                  </m:r>
                                  <m:r>
                                    <a:rPr lang="cs-CZ" b="0" i="1" baseline="-25000" smtClean="0">
                                      <a:solidFill>
                                        <a:schemeClr val="bg1"/>
                                      </a:solidFill>
                                      <a:effectLst>
                                        <a:glow rad="635000">
                                          <a:schemeClr val="accent3">
                                            <a:satMod val="175000"/>
                                            <a:alpha val="50000"/>
                                          </a:schemeClr>
                                        </a:glow>
                                      </a:effectLst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e>
                                  <m:r>
                                    <a:rPr lang="cs-CZ" b="0" i="1" smtClean="0">
                                      <a:solidFill>
                                        <a:schemeClr val="bg1"/>
                                      </a:solidFill>
                                      <a:effectLst>
                                        <a:glow rad="635000">
                                          <a:schemeClr val="accent3">
                                            <a:satMod val="175000"/>
                                            <a:alpha val="50000"/>
                                          </a:schemeClr>
                                        </a:glow>
                                      </a:effectLst>
                                      <a:latin typeface="Cambria Math"/>
                                    </a:rPr>
                                    <m:t>𝑣</m:t>
                                  </m:r>
                                  <m:r>
                                    <a:rPr lang="cs-CZ" b="0" i="1" smtClean="0">
                                      <a:solidFill>
                                        <a:schemeClr val="bg1"/>
                                      </a:solidFill>
                                      <a:effectLst>
                                        <a:glow rad="635000">
                                          <a:schemeClr val="accent3">
                                            <a:satMod val="175000"/>
                                            <a:alpha val="50000"/>
                                          </a:schemeClr>
                                        </a:glow>
                                      </a:effectLst>
                                      <a:latin typeface="Cambria Math"/>
                                    </a:rPr>
                                    <m:t>′</m:t>
                                  </m:r>
                                  <m:r>
                                    <a:rPr lang="cs-CZ" b="0" i="1" baseline="-25000" smtClean="0">
                                      <a:solidFill>
                                        <a:schemeClr val="bg1"/>
                                      </a:solidFill>
                                      <a:effectLst>
                                        <a:glow rad="635000">
                                          <a:schemeClr val="accent3">
                                            <a:satMod val="175000"/>
                                            <a:alpha val="50000"/>
                                          </a:schemeClr>
                                        </a:glow>
                                      </a:effectLst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cs-CZ" b="0" i="1" smtClean="0">
                                      <a:solidFill>
                                        <a:schemeClr val="bg1"/>
                                      </a:solidFill>
                                      <a:effectLst>
                                        <a:glow rad="635000">
                                          <a:schemeClr val="accent3">
                                            <a:satMod val="175000"/>
                                            <a:alpha val="50000"/>
                                          </a:schemeClr>
                                        </a:glow>
                                      </a:effectLst>
                                      <a:latin typeface="Cambria Math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s-CZ" b="0" i="1" smtClean="0">
                                      <a:solidFill>
                                        <a:schemeClr val="bg1"/>
                                      </a:solidFill>
                                      <a:effectLst>
                                        <a:glow rad="635000">
                                          <a:schemeClr val="accent3">
                                            <a:satMod val="175000"/>
                                            <a:alpha val="50000"/>
                                          </a:schemeClr>
                                        </a:glow>
                                      </a:effectLst>
                                      <a:latin typeface="Cambria Math"/>
                                    </a:rPr>
                                    <m:t>𝑣</m:t>
                                  </m:r>
                                  <m:r>
                                    <a:rPr lang="cs-CZ" b="0" i="1" smtClean="0">
                                      <a:solidFill>
                                        <a:schemeClr val="bg1"/>
                                      </a:solidFill>
                                      <a:effectLst>
                                        <a:glow rad="635000">
                                          <a:schemeClr val="accent3">
                                            <a:satMod val="175000"/>
                                            <a:alpha val="50000"/>
                                          </a:schemeClr>
                                        </a:glow>
                                      </a:effectLst>
                                      <a:latin typeface="Cambria Math"/>
                                    </a:rPr>
                                    <m:t>′</m:t>
                                  </m:r>
                                  <m:r>
                                    <a:rPr lang="cs-CZ" b="0" i="1" baseline="-25000" smtClean="0">
                                      <a:solidFill>
                                        <a:schemeClr val="bg1"/>
                                      </a:solidFill>
                                      <a:effectLst>
                                        <a:glow rad="635000">
                                          <a:schemeClr val="accent3">
                                            <a:satMod val="175000"/>
                                            <a:alpha val="50000"/>
                                          </a:schemeClr>
                                        </a:glow>
                                      </a:effectLst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  <a:effectLst>
                      <a:glow rad="914400">
                        <a:schemeClr val="accent3">
                          <a:satMod val="175000"/>
                          <a:alpha val="25000"/>
                        </a:schemeClr>
                      </a:glow>
                    </a:effectLst>
                  </a:endParaRPr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07195" y="4651236"/>
                  <a:ext cx="1550616" cy="777521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21961" t="-54688" r="-22353" b="-687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2037743" y="4651235"/>
                <a:ext cx="1386597" cy="6887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cs-CZ" i="1" smtClean="0">
                              <a:effectLst/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s-CZ" i="1">
                                  <a:effectLst/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cs-CZ" b="0" i="1" smtClean="0">
                                    <a:effectLst/>
                                    <a:latin typeface="Cambria Math"/>
                                  </a:rPr>
                                  <m:t>𝑢</m:t>
                                </m:r>
                                <m:r>
                                  <a:rPr lang="cs-CZ" b="0" i="1" baseline="-25000" smtClean="0">
                                    <a:effectLst/>
                                    <a:latin typeface="Cambria Math"/>
                                  </a:rPr>
                                  <m:t>𝑥</m:t>
                                </m:r>
                              </m:e>
                              <m:e>
                                <m:r>
                                  <a:rPr lang="cs-CZ" b="0" i="1" smtClean="0">
                                    <a:effectLst/>
                                    <a:latin typeface="Cambria Math"/>
                                  </a:rPr>
                                  <m:t>𝑣</m:t>
                                </m:r>
                                <m:r>
                                  <a:rPr lang="cs-CZ" b="0" i="1" baseline="-25000" smtClean="0">
                                    <a:effectLst/>
                                    <a:latin typeface="Cambria Math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cs-CZ" b="0" i="1" smtClean="0">
                                    <a:effectLst/>
                                    <a:latin typeface="Cambria Math"/>
                                  </a:rPr>
                                  <m:t>𝑢</m:t>
                                </m:r>
                                <m:r>
                                  <a:rPr lang="cs-CZ" b="0" i="1" baseline="-25000" smtClean="0">
                                    <a:effectLst/>
                                    <a:latin typeface="Cambria Math"/>
                                  </a:rPr>
                                  <m:t>𝑦</m:t>
                                </m:r>
                              </m:e>
                              <m:e>
                                <m:r>
                                  <a:rPr lang="cs-CZ" b="0" i="1" smtClean="0">
                                    <a:effectLst/>
                                    <a:latin typeface="Cambria Math"/>
                                  </a:rPr>
                                  <m:t>𝑣</m:t>
                                </m:r>
                                <m:r>
                                  <a:rPr lang="cs-CZ" b="0" i="1" baseline="-25000" smtClean="0">
                                    <a:effectLst/>
                                    <a:latin typeface="Cambria Math"/>
                                  </a:rPr>
                                  <m:t>𝑦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>
                  <a:effectLst/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7743" y="4651235"/>
                <a:ext cx="1386597" cy="688715"/>
              </a:xfrm>
              <a:prstGeom prst="rect">
                <a:avLst/>
              </a:prstGeom>
              <a:blipFill rotWithShape="1">
                <a:blip r:embed="rId5"/>
                <a:stretch>
                  <a:fillRect b="-2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6016338" y="4642091"/>
                <a:ext cx="1550616" cy="7775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cs-CZ" i="1" smtClean="0">
                              <a:effectLst/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s-CZ" i="1">
                                  <a:effectLst/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cs-CZ" b="0" i="1" smtClean="0">
                                    <a:effectLst/>
                                    <a:latin typeface="Cambria Math"/>
                                  </a:rPr>
                                  <m:t>𝑢</m:t>
                                </m:r>
                                <m:r>
                                  <a:rPr lang="cs-CZ" b="0" i="1" smtClean="0">
                                    <a:effectLst/>
                                    <a:latin typeface="Cambria Math"/>
                                  </a:rPr>
                                  <m:t>′</m:t>
                                </m:r>
                                <m:r>
                                  <a:rPr lang="cs-CZ" b="0" i="1" baseline="-25000" smtClean="0">
                                    <a:effectLst/>
                                    <a:latin typeface="Cambria Math"/>
                                  </a:rPr>
                                  <m:t>𝑥</m:t>
                                </m:r>
                              </m:e>
                              <m:e>
                                <m:r>
                                  <a:rPr lang="cs-CZ" b="0" i="1" smtClean="0">
                                    <a:effectLst/>
                                    <a:latin typeface="Cambria Math"/>
                                  </a:rPr>
                                  <m:t>𝑣</m:t>
                                </m:r>
                                <m:r>
                                  <a:rPr lang="cs-CZ" b="0" i="1" smtClean="0">
                                    <a:effectLst/>
                                    <a:latin typeface="Cambria Math"/>
                                  </a:rPr>
                                  <m:t>′</m:t>
                                </m:r>
                                <m:r>
                                  <a:rPr lang="cs-CZ" b="0" i="1" baseline="-25000" smtClean="0">
                                    <a:effectLst/>
                                    <a:latin typeface="Cambria Math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cs-CZ" b="0" i="1" smtClean="0">
                                    <a:effectLst/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s-CZ" b="0" i="1" smtClean="0">
                                    <a:effectLst/>
                                    <a:latin typeface="Cambria Math"/>
                                  </a:rPr>
                                  <m:t>𝑣</m:t>
                                </m:r>
                                <m:r>
                                  <a:rPr lang="cs-CZ" b="0" i="1" smtClean="0">
                                    <a:effectLst/>
                                    <a:latin typeface="Cambria Math"/>
                                  </a:rPr>
                                  <m:t>′</m:t>
                                </m:r>
                                <m:r>
                                  <a:rPr lang="cs-CZ" b="0" i="1" baseline="-25000" smtClean="0">
                                    <a:effectLst/>
                                    <a:latin typeface="Cambria Math"/>
                                  </a:rPr>
                                  <m:t>𝑦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>
                  <a:effectLst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6338" y="4642091"/>
                <a:ext cx="1550616" cy="777521"/>
              </a:xfrm>
              <a:prstGeom prst="rect">
                <a:avLst/>
              </a:prstGeom>
              <a:blipFill rotWithShape="1">
                <a:blip r:embed="rId6"/>
                <a:stretch>
                  <a:fillRect b="-3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388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Slide stolen from Michael Heath‘s lecture</a:t>
            </a:r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86" y="700088"/>
            <a:ext cx="8763000" cy="5667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3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Slide stolen from Michael Heath‘s lecture</a:t>
            </a:r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06" y="711447"/>
            <a:ext cx="8750965" cy="5217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14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QR decomposition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noProof="0" dirty="0" smtClean="0"/>
                  <a:t>Related to Cholesky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</a:rPr>
                      <m:t>𝐴</m:t>
                    </m:r>
                    <m:r>
                      <a:rPr lang="en-US" b="0" i="1" noProof="0" smtClean="0">
                        <a:latin typeface="Cambria Math"/>
                      </a:rPr>
                      <m:t>=</m:t>
                    </m:r>
                    <m:r>
                      <a:rPr lang="en-US" b="0" i="1" noProof="0" smtClean="0">
                        <a:latin typeface="Cambria Math"/>
                      </a:rPr>
                      <m:t>𝑄𝑅</m:t>
                    </m:r>
                  </m:oMath>
                </a14:m>
                <a:endParaRPr lang="en-US" noProof="0" dirty="0" smtClean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noProof="0">
                        <a:latin typeface="Cambria Math"/>
                      </a:rPr>
                      <m:t>Λ</m:t>
                    </m:r>
                    <m:r>
                      <a:rPr lang="en-US" i="1" noProof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i="1" noProof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noProof="0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i="1" noProof="0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i="1" noProof="0">
                        <a:latin typeface="Cambria Math"/>
                      </a:rPr>
                      <m:t>𝐴</m:t>
                    </m:r>
                  </m:oMath>
                </a14:m>
                <a:endParaRPr lang="en-US" noProof="0" dirty="0" smtClean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noProof="0">
                        <a:latin typeface="Cambria Math"/>
                      </a:rPr>
                      <m:t>Λ</m:t>
                    </m:r>
                    <m:r>
                      <a:rPr lang="en-US" b="0" i="1" noProof="0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latin typeface="Cambria Math"/>
                          </a:rPr>
                          <m:t>𝑅</m:t>
                        </m:r>
                      </m:e>
                      <m:sup>
                        <m:r>
                          <a:rPr lang="en-US" b="0" i="1" noProof="0" smtClean="0">
                            <a:latin typeface="Cambria Math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b="0" i="1" noProof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latin typeface="Cambria Math"/>
                          </a:rPr>
                          <m:t>𝑄</m:t>
                        </m:r>
                      </m:e>
                      <m:sup>
                        <m:r>
                          <a:rPr lang="en-US" b="0" i="1" noProof="0" smtClean="0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b="0" i="1" noProof="0" smtClean="0">
                        <a:latin typeface="Cambria Math"/>
                      </a:rPr>
                      <m:t>𝑄𝑅</m:t>
                    </m:r>
                    <m:r>
                      <a:rPr lang="en-US" b="0" i="1" noProof="0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i="1" noProof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noProof="0">
                            <a:latin typeface="Cambria Math"/>
                          </a:rPr>
                          <m:t>𝑅</m:t>
                        </m:r>
                      </m:e>
                      <m:sup>
                        <m:r>
                          <a:rPr lang="en-US" i="1" noProof="0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b="0" i="1" noProof="0" smtClean="0">
                        <a:latin typeface="Cambria Math"/>
                      </a:rPr>
                      <m:t>𝑅</m:t>
                    </m:r>
                  </m:oMath>
                </a14:m>
                <a:endParaRPr lang="en-US" noProof="0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i="1" noProof="0">
                        <a:latin typeface="Cambria Math"/>
                      </a:rPr>
                      <m:t>𝑅</m:t>
                    </m:r>
                  </m:oMath>
                </a14:m>
                <a:r>
                  <a:rPr lang="en-US" noProof="0" dirty="0" smtClean="0"/>
                  <a:t> is the </a:t>
                </a:r>
                <a:r>
                  <a:rPr lang="en-US" noProof="0" dirty="0"/>
                  <a:t>same </a:t>
                </a:r>
                <a:r>
                  <a:rPr lang="en-US" noProof="0" dirty="0" smtClean="0"/>
                  <a:t>as </a:t>
                </a:r>
                <a:r>
                  <a:rPr lang="en-US" noProof="0" dirty="0"/>
                  <a:t>in </a:t>
                </a:r>
                <a:r>
                  <a:rPr lang="en-US" noProof="0" dirty="0" smtClean="0"/>
                  <a:t>Cholesky </a:t>
                </a:r>
                <a:r>
                  <a:rPr lang="en-US" noProof="0" dirty="0"/>
                  <a:t>factorization, up to the sign of the </a:t>
                </a:r>
                <a:r>
                  <a:rPr lang="en-US" noProof="0" dirty="0" smtClean="0"/>
                  <a:t>rows (Cholesky always has </a:t>
                </a:r>
                <a:r>
                  <a:rPr lang="en-US" noProof="0" dirty="0"/>
                  <a:t>positive </a:t>
                </a:r>
                <a:r>
                  <a:rPr lang="en-US" noProof="0" dirty="0" err="1" smtClean="0"/>
                  <a:t>diag</a:t>
                </a:r>
                <a:r>
                  <a:rPr lang="en-US" noProof="0" dirty="0" smtClean="0"/>
                  <a:t>)</a:t>
                </a:r>
                <a:endParaRPr lang="en-US" noProof="0" dirty="0"/>
              </a:p>
              <a:p>
                <a:r>
                  <a:rPr lang="en-US" noProof="0" dirty="0" smtClean="0"/>
                  <a:t>Can directly solve NLS on </a:t>
                </a:r>
                <a14:m>
                  <m:oMath xmlns:m="http://schemas.openxmlformats.org/officeDocument/2006/math">
                    <m:r>
                      <a:rPr lang="en-US" b="1" i="1" noProof="0" smtClean="0">
                        <a:latin typeface="Cambria Math"/>
                      </a:rPr>
                      <m:t>𝑱</m:t>
                    </m:r>
                  </m:oMath>
                </a14:m>
                <a:r>
                  <a:rPr lang="en-US" noProof="0" dirty="0" smtClean="0"/>
                  <a:t> without forming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noProof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 noProof="0">
                            <a:latin typeface="Cambria Math"/>
                          </a:rPr>
                          <m:t>𝑱</m:t>
                        </m:r>
                      </m:e>
                      <m:sup>
                        <m:r>
                          <a:rPr lang="en-US" b="1" i="1" noProof="0" smtClean="0">
                            <a:latin typeface="Cambria Math"/>
                          </a:rPr>
                          <m:t>𝑻</m:t>
                        </m:r>
                      </m:sup>
                    </m:sSup>
                    <m:r>
                      <a:rPr lang="en-US" b="1" i="1" noProof="0">
                        <a:latin typeface="Cambria Math"/>
                      </a:rPr>
                      <m:t>𝑱</m:t>
                    </m:r>
                  </m:oMath>
                </a14:m>
                <a:r>
                  <a:rPr lang="en-US" noProof="0" dirty="0" smtClean="0"/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1" i="1" noProof="0">
                        <a:latin typeface="Cambria Math"/>
                      </a:rPr>
                      <m:t>𝑱</m:t>
                    </m:r>
                    <m:r>
                      <a:rPr lang="en-US" b="1" i="1" noProof="0" smtClean="0">
                        <a:latin typeface="Cambria Math"/>
                      </a:rPr>
                      <m:t>=</m:t>
                    </m:r>
                    <m:r>
                      <a:rPr lang="en-US" b="0" i="1" noProof="0" smtClean="0">
                        <a:latin typeface="Cambria Math"/>
                      </a:rPr>
                      <m:t>𝑄𝑅</m:t>
                    </m:r>
                  </m:oMath>
                </a14:m>
                <a:endParaRPr lang="en-US" noProof="0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/>
                      </a:rPr>
                      <m:t>𝑅</m:t>
                    </m:r>
                    <m:r>
                      <a:rPr lang="en-US" b="0" i="1" noProof="0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b="1" i="1" noProof="0" smtClean="0">
                        <a:latin typeface="Cambria Math"/>
                        <a:ea typeface="Cambria Math"/>
                      </a:rPr>
                      <m:t>𝒙</m:t>
                    </m:r>
                    <m:r>
                      <a:rPr lang="en-US" b="0" i="1" noProof="0" smtClean="0"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en-US" i="1" noProof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noProof="0">
                            <a:latin typeface="Cambria Math"/>
                          </a:rPr>
                          <m:t>𝑄</m:t>
                        </m:r>
                      </m:e>
                      <m:sup>
                        <m:r>
                          <a:rPr lang="en-US" i="1" noProof="0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b="0" i="1" noProof="0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b="1" i="1" noProof="0" smtClean="0">
                        <a:latin typeface="Cambria Math"/>
                        <a:ea typeface="Cambria Math"/>
                      </a:rPr>
                      <m:t>𝒃</m:t>
                    </m:r>
                  </m:oMath>
                </a14:m>
                <a:endParaRPr lang="en-US" b="1" noProof="0" dirty="0" smtClean="0"/>
              </a:p>
              <a:p>
                <a:pPr lvl="1"/>
                <a:r>
                  <a:rPr lang="en-US" noProof="0" dirty="0" smtClean="0"/>
                  <a:t>Numerical benefits</a:t>
                </a:r>
                <a:endParaRPr lang="en-US" noProof="0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329" t="-11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 man eats something from his footer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ECF6A-CEBB-4F1D-8FE4-8D874888EB44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00707"/>
      </p:ext>
    </p:extLst>
  </p:cSld>
  <p:clrMapOvr>
    <a:masterClrMapping/>
  </p:clrMapOvr>
</p:sld>
</file>

<file path=ppt/theme/theme1.xml><?xml version="1.0" encoding="utf-8"?>
<a:theme xmlns:a="http://schemas.openxmlformats.org/drawingml/2006/main" name="0 FIT šablona">
  <a:themeElements>
    <a:clrScheme name="FIT_prezenta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IT_prezentac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charset="0"/>
          </a:defRPr>
        </a:defPPr>
      </a:lstStyle>
    </a:lnDef>
  </a:objectDefaults>
  <a:extraClrSchemeLst>
    <a:extraClrScheme>
      <a:clrScheme name="FIT_prezenta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T_prezenta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T_prezenta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T_prezenta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T_prezenta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T_prezenta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T_prezenta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T_prezenta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T_prezenta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T_prezenta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T_prezenta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T_prezenta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 FIT šablona</Template>
  <TotalTime>8432</TotalTime>
  <Words>8299</Words>
  <Application>Microsoft Office PowerPoint</Application>
  <PresentationFormat>On-screen Show (4:3)</PresentationFormat>
  <Paragraphs>1500</Paragraphs>
  <Slides>115</Slides>
  <Notes>8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16" baseType="lpstr">
      <vt:lpstr>0 FIT šablona</vt:lpstr>
      <vt:lpstr>PowerPoint Presentation</vt:lpstr>
      <vt:lpstr>Talk structure</vt:lpstr>
      <vt:lpstr>3D Geometry</vt:lpstr>
      <vt:lpstr>Projective Geometry</vt:lpstr>
      <vt:lpstr>Pinhole Camera Model</vt:lpstr>
      <vt:lpstr>Other Camera Models</vt:lpstr>
      <vt:lpstr>Lens Distortion Models</vt:lpstr>
      <vt:lpstr>Lens Distortion Models</vt:lpstr>
      <vt:lpstr>Problem Statement</vt:lpstr>
      <vt:lpstr>Problem Statement</vt:lpstr>
      <vt:lpstr>Bundler / Sparse Approach</vt:lpstr>
      <vt:lpstr>Minimal Geometric Problems</vt:lpstr>
      <vt:lpstr>Minimal Geometric Problems</vt:lpstr>
      <vt:lpstr>Minimal Geometric Problems</vt:lpstr>
      <vt:lpstr>Minimal Geometric Problems</vt:lpstr>
      <vt:lpstr>BA Using Minimal Geometric Problems</vt:lpstr>
      <vt:lpstr>BA Using Minimal Geometric Problems</vt:lpstr>
      <vt:lpstr>BA Using Minimal Geometric Problems</vt:lpstr>
      <vt:lpstr>Problem Statement (II)</vt:lpstr>
      <vt:lpstr>Problem Statement (II) – BA Graph Example</vt:lpstr>
      <vt:lpstr>Problem Statement (II)</vt:lpstr>
      <vt:lpstr>Problem Statement (II) – SLAM Graph Example</vt:lpstr>
      <vt:lpstr>Problem Statement (II)</vt:lpstr>
      <vt:lpstr>Problem Statement (II)</vt:lpstr>
      <vt:lpstr>Least Squares</vt:lpstr>
      <vt:lpstr>Weighted Linear Least Squares</vt:lpstr>
      <vt:lpstr>Solving Least Squares</vt:lpstr>
      <vt:lpstr>Least Squares Demo (Matlab)</vt:lpstr>
      <vt:lpstr>Least Squares Demo (Matlab)</vt:lpstr>
      <vt:lpstr>Weighted Least Squares Demo (Matlab)</vt:lpstr>
      <vt:lpstr>Nonlinear Least Squares</vt:lpstr>
      <vt:lpstr>Nonlinear Least Squares</vt:lpstr>
      <vt:lpstr>Nonlinear Least Squares</vt:lpstr>
      <vt:lpstr>Nonlinear Least Squares Demo (Matlab)</vt:lpstr>
      <vt:lpstr>Intermezzo I</vt:lpstr>
      <vt:lpstr>Getting Derivatives</vt:lpstr>
      <vt:lpstr>Getting Derivatives</vt:lpstr>
      <vt:lpstr>Chain rule</vt:lpstr>
      <vt:lpstr>SLAM Derivatives Continued</vt:lpstr>
      <vt:lpstr>The output of ccode() I</vt:lpstr>
      <vt:lpstr>SLAM Derivatives Continued</vt:lpstr>
      <vt:lpstr>The output of ccode() II</vt:lpstr>
      <vt:lpstr>SLAM Derivatives Continued</vt:lpstr>
      <vt:lpstr>The output of ccode() III</vt:lpstr>
      <vt:lpstr>Matlab - Eliminating Common Subexpressions</vt:lpstr>
      <vt:lpstr>The output of ccode() IV</vt:lpstr>
      <vt:lpstr>Numerical Differentiation</vt:lpstr>
      <vt:lpstr>Dual Numbers</vt:lpstr>
      <vt:lpstr>Lie Group Basics</vt:lpstr>
      <vt:lpstr>Lie Group Basics</vt:lpstr>
      <vt:lpstr>SO(3) Exponential Map</vt:lpstr>
      <vt:lpstr>Lie Group Basics</vt:lpstr>
      <vt:lpstr>Back to bundling</vt:lpstr>
      <vt:lpstr>Handling Severe Nonlinearity</vt:lpstr>
      <vt:lpstr>Handling Severe Nonlinearity</vt:lpstr>
      <vt:lpstr>Gauss &amp; Newton Descending a Really Steep Gradient, Holding Hands</vt:lpstr>
      <vt:lpstr>Gauss &amp; Newton Descending a Really Steep Gradient, Holding Hands</vt:lpstr>
      <vt:lpstr>Effects of Levenberg-Marquardt Damping</vt:lpstr>
      <vt:lpstr>Effects of Levenberg-Marquardt Damping</vt:lpstr>
      <vt:lpstr>Effects of Levenberg-Marquardt Damping</vt:lpstr>
      <vt:lpstr>Effects of Levenberg-Marquardt Damping</vt:lpstr>
      <vt:lpstr>Effects of Levenberg-Marquardt Damping</vt:lpstr>
      <vt:lpstr>Effects of Levenberg-Marquardt Damping</vt:lpstr>
      <vt:lpstr>Levenberg-Marquardt</vt:lpstr>
      <vt:lpstr>Pop Quiz Interlude</vt:lpstr>
      <vt:lpstr>Dogleg optimizer</vt:lpstr>
      <vt:lpstr>Powell’s Dogleg Optimizer</vt:lpstr>
      <vt:lpstr>Powell’s Dogleg Optimizer</vt:lpstr>
      <vt:lpstr>Handling Outliers – Robust Estimation</vt:lpstr>
      <vt:lpstr>Robust Estimation</vt:lpstr>
      <vt:lpstr>Robust Estimation</vt:lpstr>
      <vt:lpstr>Normal Equations for Robust Estimation</vt:lpstr>
      <vt:lpstr>Robust Least Squares Demo (Matlab)</vt:lpstr>
      <vt:lpstr>Solving Overfitting / Scale Problems</vt:lpstr>
      <vt:lpstr>Robust Least Squares Demo (Matlab)</vt:lpstr>
      <vt:lpstr>Robust Least Squares Demo (Matlab)</vt:lpstr>
      <vt:lpstr>More About Robust Kernels</vt:lpstr>
      <vt:lpstr>More About Robust Kernels</vt:lpstr>
      <vt:lpstr>Intermezzo II</vt:lpstr>
      <vt:lpstr>Solving Linear Systems</vt:lpstr>
      <vt:lpstr>Solving Linear Systems</vt:lpstr>
      <vt:lpstr>Direct Methods Primer</vt:lpstr>
      <vt:lpstr>Gaussian Elimination, Backsubstitution</vt:lpstr>
      <vt:lpstr>LU decomposition</vt:lpstr>
      <vt:lpstr>LU decomposition</vt:lpstr>
      <vt:lpstr>LU decomposition</vt:lpstr>
      <vt:lpstr>LU decomposition</vt:lpstr>
      <vt:lpstr>AMD Ordering</vt:lpstr>
      <vt:lpstr>Enter Captcha If Youre awake</vt:lpstr>
      <vt:lpstr>Cholesky factorization</vt:lpstr>
      <vt:lpstr>Cholesky factorization</vt:lpstr>
      <vt:lpstr>Sparse Cholesky</vt:lpstr>
      <vt:lpstr>Cholesky factorization - AMD again</vt:lpstr>
      <vt:lpstr>QR decomposition</vt:lpstr>
      <vt:lpstr>Computing QR decomposition</vt:lpstr>
      <vt:lpstr>QR decomposition</vt:lpstr>
      <vt:lpstr>Slide stolen from Michael Heath‘s lecture</vt:lpstr>
      <vt:lpstr>Slide stolen from Michael Heath‘s lecture</vt:lpstr>
      <vt:lpstr>QR decomposition</vt:lpstr>
      <vt:lpstr>Householder QR Demo (Matlab)</vt:lpstr>
      <vt:lpstr>Householder QR Demo (Matlab)</vt:lpstr>
      <vt:lpstr>Schur Complement Trick</vt:lpstr>
      <vt:lpstr>Schur Complement Trick</vt:lpstr>
      <vt:lpstr>Schur Complement Trick</vt:lpstr>
      <vt:lpstr>Schur Complement Trick</vt:lpstr>
      <vt:lpstr>iterative methods?</vt:lpstr>
      <vt:lpstr>subspace methods?</vt:lpstr>
      <vt:lpstr>Back to bundling</vt:lpstr>
      <vt:lpstr>Calculating Covariances</vt:lpstr>
      <vt:lpstr>Calculating Covariances</vt:lpstr>
      <vt:lpstr>Calculating Covariances</vt:lpstr>
      <vt:lpstr>Calculating Covariances</vt:lpstr>
      <vt:lpstr>Incremental Covariances</vt:lpstr>
      <vt:lpstr>Visualizing Covariances</vt:lpstr>
      <vt:lpstr>Are you still alive?</vt:lpstr>
    </vt:vector>
  </TitlesOfParts>
  <Company>FIT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Adam Herout</dc:creator>
  <cp:lastModifiedBy>ipolok</cp:lastModifiedBy>
  <cp:revision>203</cp:revision>
  <dcterms:created xsi:type="dcterms:W3CDTF">2011-01-05T09:39:52Z</dcterms:created>
  <dcterms:modified xsi:type="dcterms:W3CDTF">2017-02-27T10:22:16Z</dcterms:modified>
</cp:coreProperties>
</file>